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7"/>
  </p:notesMasterIdLst>
  <p:handoutMasterIdLst>
    <p:handoutMasterId r:id="rId48"/>
  </p:handoutMasterIdLst>
  <p:sldIdLst>
    <p:sldId id="256" r:id="rId2"/>
    <p:sldId id="693" r:id="rId3"/>
    <p:sldId id="258" r:id="rId4"/>
    <p:sldId id="688" r:id="rId5"/>
    <p:sldId id="662" r:id="rId6"/>
    <p:sldId id="721" r:id="rId7"/>
    <p:sldId id="725" r:id="rId8"/>
    <p:sldId id="722" r:id="rId9"/>
    <p:sldId id="668" r:id="rId10"/>
    <p:sldId id="666" r:id="rId11"/>
    <p:sldId id="671" r:id="rId12"/>
    <p:sldId id="728" r:id="rId13"/>
    <p:sldId id="672" r:id="rId14"/>
    <p:sldId id="674" r:id="rId15"/>
    <p:sldId id="677" r:id="rId16"/>
    <p:sldId id="729" r:id="rId17"/>
    <p:sldId id="679" r:id="rId18"/>
    <p:sldId id="680" r:id="rId19"/>
    <p:sldId id="678" r:id="rId20"/>
    <p:sldId id="723" r:id="rId21"/>
    <p:sldId id="727" r:id="rId22"/>
    <p:sldId id="681" r:id="rId23"/>
    <p:sldId id="690" r:id="rId24"/>
    <p:sldId id="697" r:id="rId25"/>
    <p:sldId id="702" r:id="rId26"/>
    <p:sldId id="703" r:id="rId27"/>
    <p:sldId id="698" r:id="rId28"/>
    <p:sldId id="701" r:id="rId29"/>
    <p:sldId id="704" r:id="rId30"/>
    <p:sldId id="705" r:id="rId31"/>
    <p:sldId id="707" r:id="rId32"/>
    <p:sldId id="708" r:id="rId33"/>
    <p:sldId id="709" r:id="rId34"/>
    <p:sldId id="710" r:id="rId35"/>
    <p:sldId id="691" r:id="rId36"/>
    <p:sldId id="711" r:id="rId37"/>
    <p:sldId id="712" r:id="rId38"/>
    <p:sldId id="692" r:id="rId39"/>
    <p:sldId id="720" r:id="rId40"/>
    <p:sldId id="726" r:id="rId41"/>
    <p:sldId id="715" r:id="rId42"/>
    <p:sldId id="719" r:id="rId43"/>
    <p:sldId id="718" r:id="rId44"/>
    <p:sldId id="717" r:id="rId45"/>
    <p:sldId id="716"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401E0-1375-4EED-AD55-679E7362BB0D}" v="59" dt="2020-05-27T03:15:28.8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82"/>
  </p:normalViewPr>
  <p:slideViewPr>
    <p:cSldViewPr snapToGrid="0" snapToObjects="1">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Desai" userId="759d0333-e80f-43e9-9a9d-29343a9d66ae" providerId="ADAL" clId="{CBB401E0-1375-4EED-AD55-679E7362BB0D}"/>
    <pc:docChg chg="modSld">
      <pc:chgData name="Kevin Desai" userId="759d0333-e80f-43e9-9a9d-29343a9d66ae" providerId="ADAL" clId="{CBB401E0-1375-4EED-AD55-679E7362BB0D}" dt="2020-05-28T00:09:21.412" v="39" actId="20577"/>
      <pc:docMkLst>
        <pc:docMk/>
      </pc:docMkLst>
      <pc:sldChg chg="modSp mod">
        <pc:chgData name="Kevin Desai" userId="759d0333-e80f-43e9-9a9d-29343a9d66ae" providerId="ADAL" clId="{CBB401E0-1375-4EED-AD55-679E7362BB0D}" dt="2020-05-28T00:09:21.412" v="39" actId="20577"/>
        <pc:sldMkLst>
          <pc:docMk/>
          <pc:sldMk cId="340213560" sldId="666"/>
        </pc:sldMkLst>
        <pc:spChg chg="mod">
          <ac:chgData name="Kevin Desai" userId="759d0333-e80f-43e9-9a9d-29343a9d66ae" providerId="ADAL" clId="{CBB401E0-1375-4EED-AD55-679E7362BB0D}" dt="2020-05-28T00:09:21.412" v="39" actId="20577"/>
          <ac:spMkLst>
            <pc:docMk/>
            <pc:sldMk cId="340213560" sldId="666"/>
            <ac:spMk id="3" creationId="{00000000-0000-0000-0000-000000000000}"/>
          </ac:spMkLst>
        </pc:spChg>
      </pc:sldChg>
      <pc:sldChg chg="modSp mod">
        <pc:chgData name="Kevin Desai" userId="759d0333-e80f-43e9-9a9d-29343a9d66ae" providerId="ADAL" clId="{CBB401E0-1375-4EED-AD55-679E7362BB0D}" dt="2020-05-28T00:08:55.127" v="23" actId="20577"/>
        <pc:sldMkLst>
          <pc:docMk/>
          <pc:sldMk cId="1338252187" sldId="725"/>
        </pc:sldMkLst>
        <pc:spChg chg="mod">
          <ac:chgData name="Kevin Desai" userId="759d0333-e80f-43e9-9a9d-29343a9d66ae" providerId="ADAL" clId="{CBB401E0-1375-4EED-AD55-679E7362BB0D}" dt="2020-05-28T00:08:55.127" v="23" actId="20577"/>
          <ac:spMkLst>
            <pc:docMk/>
            <pc:sldMk cId="1338252187" sldId="725"/>
            <ac:spMk id="3" creationId="{28318B56-E9D4-5541-AA7A-7479F25888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CAB08-4C71-40C6-9E34-A7BEA45D9377}" type="doc">
      <dgm:prSet loTypeId="urn:microsoft.com/office/officeart/2005/8/layout/vProcess5" loCatId="process" qsTypeId="urn:microsoft.com/office/officeart/2005/8/quickstyle/simple1" qsCatId="simple" csTypeId="urn:microsoft.com/office/officeart/2005/8/colors/accent2_1" csCatId="accent2" phldr="1"/>
      <dgm:spPr/>
    </dgm:pt>
    <dgm:pt modelId="{1012F218-78F6-413F-A9A4-1171C4834C4F}">
      <dgm:prSet phldrT="[Text]"/>
      <dgm:spPr/>
      <dgm:t>
        <a:bodyPr/>
        <a:lstStyle/>
        <a:p>
          <a:r>
            <a:rPr lang="en-US" dirty="0"/>
            <a:t>Course Information</a:t>
          </a:r>
        </a:p>
      </dgm:t>
    </dgm:pt>
    <dgm:pt modelId="{9DC1B635-5C6C-4410-A4C8-54C1997075ED}" type="parTrans" cxnId="{091B156A-9178-4EFD-8214-79B09DABC752}">
      <dgm:prSet/>
      <dgm:spPr/>
      <dgm:t>
        <a:bodyPr/>
        <a:lstStyle/>
        <a:p>
          <a:endParaRPr lang="en-US"/>
        </a:p>
      </dgm:t>
    </dgm:pt>
    <dgm:pt modelId="{5425B25E-D7F4-4BD4-8E43-D89812719C7D}" type="sibTrans" cxnId="{091B156A-9178-4EFD-8214-79B09DABC752}">
      <dgm:prSet/>
      <dgm:spPr/>
      <dgm:t>
        <a:bodyPr/>
        <a:lstStyle/>
        <a:p>
          <a:endParaRPr lang="en-US"/>
        </a:p>
      </dgm:t>
    </dgm:pt>
    <dgm:pt modelId="{CBEA2E4F-7715-428E-90F6-39597F9F9711}">
      <dgm:prSet phldrT="[Text]"/>
      <dgm:spPr/>
      <dgm:t>
        <a:bodyPr/>
        <a:lstStyle/>
        <a:p>
          <a:r>
            <a:rPr lang="en-US" dirty="0">
              <a:solidFill>
                <a:schemeClr val="tx1"/>
              </a:solidFill>
            </a:rPr>
            <a:t>AI Impacts</a:t>
          </a:r>
        </a:p>
      </dgm:t>
    </dgm:pt>
    <dgm:pt modelId="{8EAE77BA-49D5-4BD0-AB17-57B6DAE273BA}" type="parTrans" cxnId="{036E8B77-885B-4CE8-B424-8E60F50A74D0}">
      <dgm:prSet/>
      <dgm:spPr/>
      <dgm:t>
        <a:bodyPr/>
        <a:lstStyle/>
        <a:p>
          <a:endParaRPr lang="en-US"/>
        </a:p>
      </dgm:t>
    </dgm:pt>
    <dgm:pt modelId="{B33AD820-E951-4ED1-8F80-18B0F20D4C3C}" type="sibTrans" cxnId="{036E8B77-885B-4CE8-B424-8E60F50A74D0}">
      <dgm:prSet/>
      <dgm:spPr/>
      <dgm:t>
        <a:bodyPr/>
        <a:lstStyle/>
        <a:p>
          <a:endParaRPr lang="en-US"/>
        </a:p>
      </dgm:t>
    </dgm:pt>
    <dgm:pt modelId="{84580C4A-8C49-4177-8549-7CF1DE99A388}">
      <dgm:prSet phldrT="[Text]"/>
      <dgm:spPr/>
      <dgm:t>
        <a:bodyPr/>
        <a:lstStyle/>
        <a:p>
          <a:r>
            <a:rPr lang="en-US" dirty="0"/>
            <a:t>Intro to Artificial Intelligence</a:t>
          </a:r>
        </a:p>
      </dgm:t>
    </dgm:pt>
    <dgm:pt modelId="{F75DB6E8-AB76-416C-B864-E36D68D1440D}" type="parTrans" cxnId="{0DBB5EA7-B3BE-4079-992E-B41C0F4CBB27}">
      <dgm:prSet/>
      <dgm:spPr/>
      <dgm:t>
        <a:bodyPr/>
        <a:lstStyle/>
        <a:p>
          <a:endParaRPr lang="en-US"/>
        </a:p>
      </dgm:t>
    </dgm:pt>
    <dgm:pt modelId="{E449B02C-00BD-41EF-B918-8A988CA47EC0}" type="sibTrans" cxnId="{0DBB5EA7-B3BE-4079-992E-B41C0F4CBB27}">
      <dgm:prSet/>
      <dgm:spPr/>
      <dgm:t>
        <a:bodyPr/>
        <a:lstStyle/>
        <a:p>
          <a:endParaRPr lang="en-US"/>
        </a:p>
      </dgm:t>
    </dgm:pt>
    <dgm:pt modelId="{E31C4FE6-2042-4778-9CCE-1A32C60E1254}">
      <dgm:prSet phldrT="[Text]"/>
      <dgm:spPr/>
      <dgm:t>
        <a:bodyPr/>
        <a:lstStyle/>
        <a:p>
          <a:r>
            <a:rPr lang="en-US" dirty="0"/>
            <a:t>History of AI</a:t>
          </a:r>
        </a:p>
      </dgm:t>
    </dgm:pt>
    <dgm:pt modelId="{87AFB5C7-364E-4A23-A37C-3BAC73A16142}" type="parTrans" cxnId="{0172091C-DF28-42BD-AA6E-201254207A03}">
      <dgm:prSet/>
      <dgm:spPr/>
      <dgm:t>
        <a:bodyPr/>
        <a:lstStyle/>
        <a:p>
          <a:endParaRPr lang="en-US"/>
        </a:p>
      </dgm:t>
    </dgm:pt>
    <dgm:pt modelId="{64EB0F48-DCE1-4E95-8BE2-9BC16058AA06}" type="sibTrans" cxnId="{0172091C-DF28-42BD-AA6E-201254207A03}">
      <dgm:prSet/>
      <dgm:spPr/>
      <dgm:t>
        <a:bodyPr/>
        <a:lstStyle/>
        <a:p>
          <a:endParaRPr lang="en-US"/>
        </a:p>
      </dgm:t>
    </dgm:pt>
    <dgm:pt modelId="{6B20BB77-6267-433D-944F-7F775F337D0B}" type="pres">
      <dgm:prSet presAssocID="{C6ACAB08-4C71-40C6-9E34-A7BEA45D9377}" presName="outerComposite" presStyleCnt="0">
        <dgm:presLayoutVars>
          <dgm:chMax val="5"/>
          <dgm:dir/>
          <dgm:resizeHandles val="exact"/>
        </dgm:presLayoutVars>
      </dgm:prSet>
      <dgm:spPr/>
    </dgm:pt>
    <dgm:pt modelId="{5C7F0737-A198-4903-BAFB-D93EC50F6968}" type="pres">
      <dgm:prSet presAssocID="{C6ACAB08-4C71-40C6-9E34-A7BEA45D9377}" presName="dummyMaxCanvas" presStyleCnt="0">
        <dgm:presLayoutVars/>
      </dgm:prSet>
      <dgm:spPr/>
    </dgm:pt>
    <dgm:pt modelId="{B0BFBDCB-D147-4D4F-861F-D2132359A29B}" type="pres">
      <dgm:prSet presAssocID="{C6ACAB08-4C71-40C6-9E34-A7BEA45D9377}" presName="FourNodes_1" presStyleLbl="node1" presStyleIdx="0" presStyleCnt="4">
        <dgm:presLayoutVars>
          <dgm:bulletEnabled val="1"/>
        </dgm:presLayoutVars>
      </dgm:prSet>
      <dgm:spPr/>
    </dgm:pt>
    <dgm:pt modelId="{417796A5-5EF3-4BE2-A8CC-816CCC76F2C6}" type="pres">
      <dgm:prSet presAssocID="{C6ACAB08-4C71-40C6-9E34-A7BEA45D9377}" presName="FourNodes_2" presStyleLbl="node1" presStyleIdx="1" presStyleCnt="4">
        <dgm:presLayoutVars>
          <dgm:bulletEnabled val="1"/>
        </dgm:presLayoutVars>
      </dgm:prSet>
      <dgm:spPr/>
    </dgm:pt>
    <dgm:pt modelId="{4F63FA68-8730-4A11-A0BF-BC5E06C2A636}" type="pres">
      <dgm:prSet presAssocID="{C6ACAB08-4C71-40C6-9E34-A7BEA45D9377}" presName="FourNodes_3" presStyleLbl="node1" presStyleIdx="2" presStyleCnt="4">
        <dgm:presLayoutVars>
          <dgm:bulletEnabled val="1"/>
        </dgm:presLayoutVars>
      </dgm:prSet>
      <dgm:spPr/>
    </dgm:pt>
    <dgm:pt modelId="{2FC0DC70-596E-4B0D-A716-E349C4B19499}" type="pres">
      <dgm:prSet presAssocID="{C6ACAB08-4C71-40C6-9E34-A7BEA45D9377}" presName="FourNodes_4" presStyleLbl="node1" presStyleIdx="3" presStyleCnt="4">
        <dgm:presLayoutVars>
          <dgm:bulletEnabled val="1"/>
        </dgm:presLayoutVars>
      </dgm:prSet>
      <dgm:spPr/>
    </dgm:pt>
    <dgm:pt modelId="{9A8FAB8D-9207-4AC6-90DC-B9CF0AF10935}" type="pres">
      <dgm:prSet presAssocID="{C6ACAB08-4C71-40C6-9E34-A7BEA45D9377}" presName="FourConn_1-2" presStyleLbl="fgAccFollowNode1" presStyleIdx="0" presStyleCnt="3">
        <dgm:presLayoutVars>
          <dgm:bulletEnabled val="1"/>
        </dgm:presLayoutVars>
      </dgm:prSet>
      <dgm:spPr/>
    </dgm:pt>
    <dgm:pt modelId="{AD9B80A6-9EDE-4665-B8F9-D112330923F1}" type="pres">
      <dgm:prSet presAssocID="{C6ACAB08-4C71-40C6-9E34-A7BEA45D9377}" presName="FourConn_2-3" presStyleLbl="fgAccFollowNode1" presStyleIdx="1" presStyleCnt="3">
        <dgm:presLayoutVars>
          <dgm:bulletEnabled val="1"/>
        </dgm:presLayoutVars>
      </dgm:prSet>
      <dgm:spPr/>
    </dgm:pt>
    <dgm:pt modelId="{1D84CE02-B7EB-488A-B564-3CBF3DF03770}" type="pres">
      <dgm:prSet presAssocID="{C6ACAB08-4C71-40C6-9E34-A7BEA45D9377}" presName="FourConn_3-4" presStyleLbl="fgAccFollowNode1" presStyleIdx="2" presStyleCnt="3">
        <dgm:presLayoutVars>
          <dgm:bulletEnabled val="1"/>
        </dgm:presLayoutVars>
      </dgm:prSet>
      <dgm:spPr/>
    </dgm:pt>
    <dgm:pt modelId="{1DAFD02C-8F41-4FEB-BB46-AD724878D67A}" type="pres">
      <dgm:prSet presAssocID="{C6ACAB08-4C71-40C6-9E34-A7BEA45D9377}" presName="FourNodes_1_text" presStyleLbl="node1" presStyleIdx="3" presStyleCnt="4">
        <dgm:presLayoutVars>
          <dgm:bulletEnabled val="1"/>
        </dgm:presLayoutVars>
      </dgm:prSet>
      <dgm:spPr/>
    </dgm:pt>
    <dgm:pt modelId="{ED398F8F-294D-48C8-BCFE-08AE90D1EEFE}" type="pres">
      <dgm:prSet presAssocID="{C6ACAB08-4C71-40C6-9E34-A7BEA45D9377}" presName="FourNodes_2_text" presStyleLbl="node1" presStyleIdx="3" presStyleCnt="4">
        <dgm:presLayoutVars>
          <dgm:bulletEnabled val="1"/>
        </dgm:presLayoutVars>
      </dgm:prSet>
      <dgm:spPr/>
    </dgm:pt>
    <dgm:pt modelId="{4774962B-95E3-4F31-A83F-5E1D122C5544}" type="pres">
      <dgm:prSet presAssocID="{C6ACAB08-4C71-40C6-9E34-A7BEA45D9377}" presName="FourNodes_3_text" presStyleLbl="node1" presStyleIdx="3" presStyleCnt="4">
        <dgm:presLayoutVars>
          <dgm:bulletEnabled val="1"/>
        </dgm:presLayoutVars>
      </dgm:prSet>
      <dgm:spPr/>
    </dgm:pt>
    <dgm:pt modelId="{7A0D404E-A3E2-4F1C-8DAB-2896BFB1B260}" type="pres">
      <dgm:prSet presAssocID="{C6ACAB08-4C71-40C6-9E34-A7BEA45D9377}" presName="FourNodes_4_text" presStyleLbl="node1" presStyleIdx="3" presStyleCnt="4">
        <dgm:presLayoutVars>
          <dgm:bulletEnabled val="1"/>
        </dgm:presLayoutVars>
      </dgm:prSet>
      <dgm:spPr/>
    </dgm:pt>
  </dgm:ptLst>
  <dgm:cxnLst>
    <dgm:cxn modelId="{0172091C-DF28-42BD-AA6E-201254207A03}" srcId="{C6ACAB08-4C71-40C6-9E34-A7BEA45D9377}" destId="{E31C4FE6-2042-4778-9CCE-1A32C60E1254}" srcOrd="2" destOrd="0" parTransId="{87AFB5C7-364E-4A23-A37C-3BAC73A16142}" sibTransId="{64EB0F48-DCE1-4E95-8BE2-9BC16058AA06}"/>
    <dgm:cxn modelId="{A0F1BE42-2D20-4E9B-8F24-C6BF882AA7EC}" type="presOf" srcId="{84580C4A-8C49-4177-8549-7CF1DE99A388}" destId="{417796A5-5EF3-4BE2-A8CC-816CCC76F2C6}" srcOrd="0" destOrd="0" presId="urn:microsoft.com/office/officeart/2005/8/layout/vProcess5"/>
    <dgm:cxn modelId="{2B1C6167-D2D8-4312-B676-EAEAEBEF9BB1}" type="presOf" srcId="{84580C4A-8C49-4177-8549-7CF1DE99A388}" destId="{ED398F8F-294D-48C8-BCFE-08AE90D1EEFE}" srcOrd="1" destOrd="0" presId="urn:microsoft.com/office/officeart/2005/8/layout/vProcess5"/>
    <dgm:cxn modelId="{DCC94B68-E066-4628-A8DF-ADF988C2EE3D}" type="presOf" srcId="{CBEA2E4F-7715-428E-90F6-39597F9F9711}" destId="{7A0D404E-A3E2-4F1C-8DAB-2896BFB1B260}" srcOrd="1" destOrd="0" presId="urn:microsoft.com/office/officeart/2005/8/layout/vProcess5"/>
    <dgm:cxn modelId="{091B156A-9178-4EFD-8214-79B09DABC752}" srcId="{C6ACAB08-4C71-40C6-9E34-A7BEA45D9377}" destId="{1012F218-78F6-413F-A9A4-1171C4834C4F}" srcOrd="0" destOrd="0" parTransId="{9DC1B635-5C6C-4410-A4C8-54C1997075ED}" sibTransId="{5425B25E-D7F4-4BD4-8E43-D89812719C7D}"/>
    <dgm:cxn modelId="{762BDE4B-2FA2-485E-9EC9-09D27EA97F16}" type="presOf" srcId="{CBEA2E4F-7715-428E-90F6-39597F9F9711}" destId="{2FC0DC70-596E-4B0D-A716-E349C4B19499}" srcOrd="0" destOrd="0" presId="urn:microsoft.com/office/officeart/2005/8/layout/vProcess5"/>
    <dgm:cxn modelId="{0254BB6D-082F-48FA-859B-45DCBB7FC3F6}" type="presOf" srcId="{64EB0F48-DCE1-4E95-8BE2-9BC16058AA06}" destId="{1D84CE02-B7EB-488A-B564-3CBF3DF03770}" srcOrd="0" destOrd="0" presId="urn:microsoft.com/office/officeart/2005/8/layout/vProcess5"/>
    <dgm:cxn modelId="{036E8B77-885B-4CE8-B424-8E60F50A74D0}" srcId="{C6ACAB08-4C71-40C6-9E34-A7BEA45D9377}" destId="{CBEA2E4F-7715-428E-90F6-39597F9F9711}" srcOrd="3" destOrd="0" parTransId="{8EAE77BA-49D5-4BD0-AB17-57B6DAE273BA}" sibTransId="{B33AD820-E951-4ED1-8F80-18B0F20D4C3C}"/>
    <dgm:cxn modelId="{A7E60983-0670-477D-A06A-63FAC87A5736}" type="presOf" srcId="{E449B02C-00BD-41EF-B918-8A988CA47EC0}" destId="{AD9B80A6-9EDE-4665-B8F9-D112330923F1}" srcOrd="0" destOrd="0" presId="urn:microsoft.com/office/officeart/2005/8/layout/vProcess5"/>
    <dgm:cxn modelId="{2007D989-6688-4E6A-AB48-B374027B8218}" type="presOf" srcId="{1012F218-78F6-413F-A9A4-1171C4834C4F}" destId="{B0BFBDCB-D147-4D4F-861F-D2132359A29B}" srcOrd="0" destOrd="0" presId="urn:microsoft.com/office/officeart/2005/8/layout/vProcess5"/>
    <dgm:cxn modelId="{4E7F539B-AC96-4EF9-879C-AA2A689E1AAD}" type="presOf" srcId="{C6ACAB08-4C71-40C6-9E34-A7BEA45D9377}" destId="{6B20BB77-6267-433D-944F-7F775F337D0B}" srcOrd="0" destOrd="0" presId="urn:microsoft.com/office/officeart/2005/8/layout/vProcess5"/>
    <dgm:cxn modelId="{C4E69EA5-B3EA-4234-AF33-86167443701E}" type="presOf" srcId="{1012F218-78F6-413F-A9A4-1171C4834C4F}" destId="{1DAFD02C-8F41-4FEB-BB46-AD724878D67A}" srcOrd="1" destOrd="0" presId="urn:microsoft.com/office/officeart/2005/8/layout/vProcess5"/>
    <dgm:cxn modelId="{0DBB5EA7-B3BE-4079-992E-B41C0F4CBB27}" srcId="{C6ACAB08-4C71-40C6-9E34-A7BEA45D9377}" destId="{84580C4A-8C49-4177-8549-7CF1DE99A388}" srcOrd="1" destOrd="0" parTransId="{F75DB6E8-AB76-416C-B864-E36D68D1440D}" sibTransId="{E449B02C-00BD-41EF-B918-8A988CA47EC0}"/>
    <dgm:cxn modelId="{4219DEA8-B5FD-4C69-BF31-2E3D325C75E4}" type="presOf" srcId="{5425B25E-D7F4-4BD4-8E43-D89812719C7D}" destId="{9A8FAB8D-9207-4AC6-90DC-B9CF0AF10935}" srcOrd="0" destOrd="0" presId="urn:microsoft.com/office/officeart/2005/8/layout/vProcess5"/>
    <dgm:cxn modelId="{2FD136CF-9353-4D52-9C45-BDBD1E751A8D}" type="presOf" srcId="{E31C4FE6-2042-4778-9CCE-1A32C60E1254}" destId="{4774962B-95E3-4F31-A83F-5E1D122C5544}" srcOrd="1" destOrd="0" presId="urn:microsoft.com/office/officeart/2005/8/layout/vProcess5"/>
    <dgm:cxn modelId="{97D113ED-A392-409C-BAF4-B1F45DC3D8DD}" type="presOf" srcId="{E31C4FE6-2042-4778-9CCE-1A32C60E1254}" destId="{4F63FA68-8730-4A11-A0BF-BC5E06C2A636}" srcOrd="0" destOrd="0" presId="urn:microsoft.com/office/officeart/2005/8/layout/vProcess5"/>
    <dgm:cxn modelId="{47018B20-661B-48BD-9578-4DD35292BDE4}" type="presParOf" srcId="{6B20BB77-6267-433D-944F-7F775F337D0B}" destId="{5C7F0737-A198-4903-BAFB-D93EC50F6968}" srcOrd="0" destOrd="0" presId="urn:microsoft.com/office/officeart/2005/8/layout/vProcess5"/>
    <dgm:cxn modelId="{3880DEE6-8A43-48A0-B47F-6AE6B8BE5E57}" type="presParOf" srcId="{6B20BB77-6267-433D-944F-7F775F337D0B}" destId="{B0BFBDCB-D147-4D4F-861F-D2132359A29B}" srcOrd="1" destOrd="0" presId="urn:microsoft.com/office/officeart/2005/8/layout/vProcess5"/>
    <dgm:cxn modelId="{4D2B4346-13D3-45A2-9AE8-25049A70A033}" type="presParOf" srcId="{6B20BB77-6267-433D-944F-7F775F337D0B}" destId="{417796A5-5EF3-4BE2-A8CC-816CCC76F2C6}" srcOrd="2" destOrd="0" presId="urn:microsoft.com/office/officeart/2005/8/layout/vProcess5"/>
    <dgm:cxn modelId="{3AFCEAAC-20A9-44F9-8074-1D36D003E703}" type="presParOf" srcId="{6B20BB77-6267-433D-944F-7F775F337D0B}" destId="{4F63FA68-8730-4A11-A0BF-BC5E06C2A636}" srcOrd="3" destOrd="0" presId="urn:microsoft.com/office/officeart/2005/8/layout/vProcess5"/>
    <dgm:cxn modelId="{6A3E757D-E9BC-4608-A5B8-1C45BFCEC943}" type="presParOf" srcId="{6B20BB77-6267-433D-944F-7F775F337D0B}" destId="{2FC0DC70-596E-4B0D-A716-E349C4B19499}" srcOrd="4" destOrd="0" presId="urn:microsoft.com/office/officeart/2005/8/layout/vProcess5"/>
    <dgm:cxn modelId="{0B13320C-C25F-487A-90D1-9E5ED6DF2124}" type="presParOf" srcId="{6B20BB77-6267-433D-944F-7F775F337D0B}" destId="{9A8FAB8D-9207-4AC6-90DC-B9CF0AF10935}" srcOrd="5" destOrd="0" presId="urn:microsoft.com/office/officeart/2005/8/layout/vProcess5"/>
    <dgm:cxn modelId="{55FE8C62-7EE1-4DBA-B6DE-20EDC223CF88}" type="presParOf" srcId="{6B20BB77-6267-433D-944F-7F775F337D0B}" destId="{AD9B80A6-9EDE-4665-B8F9-D112330923F1}" srcOrd="6" destOrd="0" presId="urn:microsoft.com/office/officeart/2005/8/layout/vProcess5"/>
    <dgm:cxn modelId="{D41EDB4E-5BCF-451D-A250-8E54CE7C0E1F}" type="presParOf" srcId="{6B20BB77-6267-433D-944F-7F775F337D0B}" destId="{1D84CE02-B7EB-488A-B564-3CBF3DF03770}" srcOrd="7" destOrd="0" presId="urn:microsoft.com/office/officeart/2005/8/layout/vProcess5"/>
    <dgm:cxn modelId="{F1A115C8-2220-4318-AA81-3B0F7C71B5F6}" type="presParOf" srcId="{6B20BB77-6267-433D-944F-7F775F337D0B}" destId="{1DAFD02C-8F41-4FEB-BB46-AD724878D67A}" srcOrd="8" destOrd="0" presId="urn:microsoft.com/office/officeart/2005/8/layout/vProcess5"/>
    <dgm:cxn modelId="{5B834B3A-1628-4C74-B148-E0DAE8F36972}" type="presParOf" srcId="{6B20BB77-6267-433D-944F-7F775F337D0B}" destId="{ED398F8F-294D-48C8-BCFE-08AE90D1EEFE}" srcOrd="9" destOrd="0" presId="urn:microsoft.com/office/officeart/2005/8/layout/vProcess5"/>
    <dgm:cxn modelId="{23E3EFB1-31CA-4078-9E2F-939B611DE82D}" type="presParOf" srcId="{6B20BB77-6267-433D-944F-7F775F337D0B}" destId="{4774962B-95E3-4F31-A83F-5E1D122C5544}" srcOrd="10" destOrd="0" presId="urn:microsoft.com/office/officeart/2005/8/layout/vProcess5"/>
    <dgm:cxn modelId="{CBF8751F-6192-4ACE-8A0F-52462B2897D6}" type="presParOf" srcId="{6B20BB77-6267-433D-944F-7F775F337D0B}" destId="{7A0D404E-A3E2-4F1C-8DAB-2896BFB1B260}"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ACAB08-4C71-40C6-9E34-A7BEA45D9377}" type="doc">
      <dgm:prSet loTypeId="urn:microsoft.com/office/officeart/2005/8/layout/vProcess5" loCatId="process" qsTypeId="urn:microsoft.com/office/officeart/2005/8/quickstyle/simple1" qsCatId="simple" csTypeId="urn:microsoft.com/office/officeart/2005/8/colors/accent2_1" csCatId="accent2" phldr="1"/>
      <dgm:spPr/>
    </dgm:pt>
    <dgm:pt modelId="{1012F218-78F6-413F-A9A4-1171C4834C4F}">
      <dgm:prSet phldrT="[Text]"/>
      <dgm:spPr>
        <a:solidFill>
          <a:schemeClr val="accent2"/>
        </a:solidFill>
      </dgm:spPr>
      <dgm:t>
        <a:bodyPr/>
        <a:lstStyle/>
        <a:p>
          <a:r>
            <a:rPr lang="en-US" dirty="0">
              <a:solidFill>
                <a:schemeClr val="bg1"/>
              </a:solidFill>
            </a:rPr>
            <a:t>Course Information</a:t>
          </a:r>
        </a:p>
      </dgm:t>
    </dgm:pt>
    <dgm:pt modelId="{9DC1B635-5C6C-4410-A4C8-54C1997075ED}" type="parTrans" cxnId="{091B156A-9178-4EFD-8214-79B09DABC752}">
      <dgm:prSet/>
      <dgm:spPr/>
      <dgm:t>
        <a:bodyPr/>
        <a:lstStyle/>
        <a:p>
          <a:endParaRPr lang="en-US"/>
        </a:p>
      </dgm:t>
    </dgm:pt>
    <dgm:pt modelId="{5425B25E-D7F4-4BD4-8E43-D89812719C7D}" type="sibTrans" cxnId="{091B156A-9178-4EFD-8214-79B09DABC752}">
      <dgm:prSet/>
      <dgm:spPr/>
      <dgm:t>
        <a:bodyPr/>
        <a:lstStyle/>
        <a:p>
          <a:endParaRPr lang="en-US"/>
        </a:p>
      </dgm:t>
    </dgm:pt>
    <dgm:pt modelId="{CBEA2E4F-7715-428E-90F6-39597F9F9711}">
      <dgm:prSet phldrT="[Text]"/>
      <dgm:spPr/>
      <dgm:t>
        <a:bodyPr/>
        <a:lstStyle/>
        <a:p>
          <a:r>
            <a:rPr lang="en-US" dirty="0">
              <a:solidFill>
                <a:schemeClr val="tx1"/>
              </a:solidFill>
            </a:rPr>
            <a:t>AI Impacts</a:t>
          </a:r>
        </a:p>
      </dgm:t>
    </dgm:pt>
    <dgm:pt modelId="{8EAE77BA-49D5-4BD0-AB17-57B6DAE273BA}" type="parTrans" cxnId="{036E8B77-885B-4CE8-B424-8E60F50A74D0}">
      <dgm:prSet/>
      <dgm:spPr/>
      <dgm:t>
        <a:bodyPr/>
        <a:lstStyle/>
        <a:p>
          <a:endParaRPr lang="en-US"/>
        </a:p>
      </dgm:t>
    </dgm:pt>
    <dgm:pt modelId="{B33AD820-E951-4ED1-8F80-18B0F20D4C3C}" type="sibTrans" cxnId="{036E8B77-885B-4CE8-B424-8E60F50A74D0}">
      <dgm:prSet/>
      <dgm:spPr/>
      <dgm:t>
        <a:bodyPr/>
        <a:lstStyle/>
        <a:p>
          <a:endParaRPr lang="en-US"/>
        </a:p>
      </dgm:t>
    </dgm:pt>
    <dgm:pt modelId="{84580C4A-8C49-4177-8549-7CF1DE99A388}">
      <dgm:prSet phldrT="[Text]"/>
      <dgm:spPr/>
      <dgm:t>
        <a:bodyPr/>
        <a:lstStyle/>
        <a:p>
          <a:r>
            <a:rPr lang="en-US" dirty="0"/>
            <a:t>Intro to Artificial Intelligence</a:t>
          </a:r>
        </a:p>
      </dgm:t>
    </dgm:pt>
    <dgm:pt modelId="{F75DB6E8-AB76-416C-B864-E36D68D1440D}" type="parTrans" cxnId="{0DBB5EA7-B3BE-4079-992E-B41C0F4CBB27}">
      <dgm:prSet/>
      <dgm:spPr/>
      <dgm:t>
        <a:bodyPr/>
        <a:lstStyle/>
        <a:p>
          <a:endParaRPr lang="en-US"/>
        </a:p>
      </dgm:t>
    </dgm:pt>
    <dgm:pt modelId="{E449B02C-00BD-41EF-B918-8A988CA47EC0}" type="sibTrans" cxnId="{0DBB5EA7-B3BE-4079-992E-B41C0F4CBB27}">
      <dgm:prSet/>
      <dgm:spPr/>
      <dgm:t>
        <a:bodyPr/>
        <a:lstStyle/>
        <a:p>
          <a:endParaRPr lang="en-US"/>
        </a:p>
      </dgm:t>
    </dgm:pt>
    <dgm:pt modelId="{E31C4FE6-2042-4778-9CCE-1A32C60E1254}">
      <dgm:prSet phldrT="[Text]"/>
      <dgm:spPr/>
      <dgm:t>
        <a:bodyPr/>
        <a:lstStyle/>
        <a:p>
          <a:r>
            <a:rPr lang="en-US" dirty="0"/>
            <a:t>History of AI</a:t>
          </a:r>
        </a:p>
      </dgm:t>
    </dgm:pt>
    <dgm:pt modelId="{87AFB5C7-364E-4A23-A37C-3BAC73A16142}" type="parTrans" cxnId="{0172091C-DF28-42BD-AA6E-201254207A03}">
      <dgm:prSet/>
      <dgm:spPr/>
      <dgm:t>
        <a:bodyPr/>
        <a:lstStyle/>
        <a:p>
          <a:endParaRPr lang="en-US"/>
        </a:p>
      </dgm:t>
    </dgm:pt>
    <dgm:pt modelId="{64EB0F48-DCE1-4E95-8BE2-9BC16058AA06}" type="sibTrans" cxnId="{0172091C-DF28-42BD-AA6E-201254207A03}">
      <dgm:prSet/>
      <dgm:spPr/>
      <dgm:t>
        <a:bodyPr/>
        <a:lstStyle/>
        <a:p>
          <a:endParaRPr lang="en-US"/>
        </a:p>
      </dgm:t>
    </dgm:pt>
    <dgm:pt modelId="{6B20BB77-6267-433D-944F-7F775F337D0B}" type="pres">
      <dgm:prSet presAssocID="{C6ACAB08-4C71-40C6-9E34-A7BEA45D9377}" presName="outerComposite" presStyleCnt="0">
        <dgm:presLayoutVars>
          <dgm:chMax val="5"/>
          <dgm:dir/>
          <dgm:resizeHandles val="exact"/>
        </dgm:presLayoutVars>
      </dgm:prSet>
      <dgm:spPr/>
    </dgm:pt>
    <dgm:pt modelId="{5C7F0737-A198-4903-BAFB-D93EC50F6968}" type="pres">
      <dgm:prSet presAssocID="{C6ACAB08-4C71-40C6-9E34-A7BEA45D9377}" presName="dummyMaxCanvas" presStyleCnt="0">
        <dgm:presLayoutVars/>
      </dgm:prSet>
      <dgm:spPr/>
    </dgm:pt>
    <dgm:pt modelId="{D3309128-66DF-4490-A3EF-912ACA2E696A}" type="pres">
      <dgm:prSet presAssocID="{C6ACAB08-4C71-40C6-9E34-A7BEA45D9377}" presName="FourNodes_1" presStyleLbl="node1" presStyleIdx="0" presStyleCnt="4">
        <dgm:presLayoutVars>
          <dgm:bulletEnabled val="1"/>
        </dgm:presLayoutVars>
      </dgm:prSet>
      <dgm:spPr/>
    </dgm:pt>
    <dgm:pt modelId="{B61986D9-F19C-4D1F-88AC-D07E454E8EE4}" type="pres">
      <dgm:prSet presAssocID="{C6ACAB08-4C71-40C6-9E34-A7BEA45D9377}" presName="FourNodes_2" presStyleLbl="node1" presStyleIdx="1" presStyleCnt="4">
        <dgm:presLayoutVars>
          <dgm:bulletEnabled val="1"/>
        </dgm:presLayoutVars>
      </dgm:prSet>
      <dgm:spPr/>
    </dgm:pt>
    <dgm:pt modelId="{60855FE1-B3CE-4818-8FB4-CDFF191C6C20}" type="pres">
      <dgm:prSet presAssocID="{C6ACAB08-4C71-40C6-9E34-A7BEA45D9377}" presName="FourNodes_3" presStyleLbl="node1" presStyleIdx="2" presStyleCnt="4">
        <dgm:presLayoutVars>
          <dgm:bulletEnabled val="1"/>
        </dgm:presLayoutVars>
      </dgm:prSet>
      <dgm:spPr/>
    </dgm:pt>
    <dgm:pt modelId="{CE7AC8C1-F2EF-4E80-8301-563B1C33C106}" type="pres">
      <dgm:prSet presAssocID="{C6ACAB08-4C71-40C6-9E34-A7BEA45D9377}" presName="FourNodes_4" presStyleLbl="node1" presStyleIdx="3" presStyleCnt="4">
        <dgm:presLayoutVars>
          <dgm:bulletEnabled val="1"/>
        </dgm:presLayoutVars>
      </dgm:prSet>
      <dgm:spPr/>
    </dgm:pt>
    <dgm:pt modelId="{391396CC-2E78-471A-AF73-5E7EDAA6B0C4}" type="pres">
      <dgm:prSet presAssocID="{C6ACAB08-4C71-40C6-9E34-A7BEA45D9377}" presName="FourConn_1-2" presStyleLbl="fgAccFollowNode1" presStyleIdx="0" presStyleCnt="3">
        <dgm:presLayoutVars>
          <dgm:bulletEnabled val="1"/>
        </dgm:presLayoutVars>
      </dgm:prSet>
      <dgm:spPr/>
    </dgm:pt>
    <dgm:pt modelId="{0E795FB8-29D5-4BA7-998A-A849A7EA5805}" type="pres">
      <dgm:prSet presAssocID="{C6ACAB08-4C71-40C6-9E34-A7BEA45D9377}" presName="FourConn_2-3" presStyleLbl="fgAccFollowNode1" presStyleIdx="1" presStyleCnt="3">
        <dgm:presLayoutVars>
          <dgm:bulletEnabled val="1"/>
        </dgm:presLayoutVars>
      </dgm:prSet>
      <dgm:spPr/>
    </dgm:pt>
    <dgm:pt modelId="{EC7B11B2-A8A4-4CFA-BB30-DFE6E9304D85}" type="pres">
      <dgm:prSet presAssocID="{C6ACAB08-4C71-40C6-9E34-A7BEA45D9377}" presName="FourConn_3-4" presStyleLbl="fgAccFollowNode1" presStyleIdx="2" presStyleCnt="3">
        <dgm:presLayoutVars>
          <dgm:bulletEnabled val="1"/>
        </dgm:presLayoutVars>
      </dgm:prSet>
      <dgm:spPr/>
    </dgm:pt>
    <dgm:pt modelId="{C47A524F-BA85-438C-81A8-1693A8FD88AB}" type="pres">
      <dgm:prSet presAssocID="{C6ACAB08-4C71-40C6-9E34-A7BEA45D9377}" presName="FourNodes_1_text" presStyleLbl="node1" presStyleIdx="3" presStyleCnt="4">
        <dgm:presLayoutVars>
          <dgm:bulletEnabled val="1"/>
        </dgm:presLayoutVars>
      </dgm:prSet>
      <dgm:spPr/>
    </dgm:pt>
    <dgm:pt modelId="{EA141479-DDF8-4696-AF54-F41821531B97}" type="pres">
      <dgm:prSet presAssocID="{C6ACAB08-4C71-40C6-9E34-A7BEA45D9377}" presName="FourNodes_2_text" presStyleLbl="node1" presStyleIdx="3" presStyleCnt="4">
        <dgm:presLayoutVars>
          <dgm:bulletEnabled val="1"/>
        </dgm:presLayoutVars>
      </dgm:prSet>
      <dgm:spPr/>
    </dgm:pt>
    <dgm:pt modelId="{7B540199-6849-46AF-9DD1-9A734CB5B90E}" type="pres">
      <dgm:prSet presAssocID="{C6ACAB08-4C71-40C6-9E34-A7BEA45D9377}" presName="FourNodes_3_text" presStyleLbl="node1" presStyleIdx="3" presStyleCnt="4">
        <dgm:presLayoutVars>
          <dgm:bulletEnabled val="1"/>
        </dgm:presLayoutVars>
      </dgm:prSet>
      <dgm:spPr/>
    </dgm:pt>
    <dgm:pt modelId="{F07C5D09-E7B1-4433-BB13-3F1865F41C74}" type="pres">
      <dgm:prSet presAssocID="{C6ACAB08-4C71-40C6-9E34-A7BEA45D9377}" presName="FourNodes_4_text" presStyleLbl="node1" presStyleIdx="3" presStyleCnt="4">
        <dgm:presLayoutVars>
          <dgm:bulletEnabled val="1"/>
        </dgm:presLayoutVars>
      </dgm:prSet>
      <dgm:spPr/>
    </dgm:pt>
  </dgm:ptLst>
  <dgm:cxnLst>
    <dgm:cxn modelId="{0172091C-DF28-42BD-AA6E-201254207A03}" srcId="{C6ACAB08-4C71-40C6-9E34-A7BEA45D9377}" destId="{E31C4FE6-2042-4778-9CCE-1A32C60E1254}" srcOrd="2" destOrd="0" parTransId="{87AFB5C7-364E-4A23-A37C-3BAC73A16142}" sibTransId="{64EB0F48-DCE1-4E95-8BE2-9BC16058AA06}"/>
    <dgm:cxn modelId="{EF0BD729-67BB-494C-9CB3-2DEF2CDC1BE5}" type="presOf" srcId="{E449B02C-00BD-41EF-B918-8A988CA47EC0}" destId="{0E795FB8-29D5-4BA7-998A-A849A7EA5805}" srcOrd="0" destOrd="0" presId="urn:microsoft.com/office/officeart/2005/8/layout/vProcess5"/>
    <dgm:cxn modelId="{01B0D12F-538F-41F9-BE92-9368FCC15C38}" type="presOf" srcId="{84580C4A-8C49-4177-8549-7CF1DE99A388}" destId="{EA141479-DDF8-4696-AF54-F41821531B97}" srcOrd="1" destOrd="0" presId="urn:microsoft.com/office/officeart/2005/8/layout/vProcess5"/>
    <dgm:cxn modelId="{CA3BEC35-87DB-4C8D-BCCA-6F0518E8A1BB}" type="presOf" srcId="{64EB0F48-DCE1-4E95-8BE2-9BC16058AA06}" destId="{EC7B11B2-A8A4-4CFA-BB30-DFE6E9304D85}" srcOrd="0" destOrd="0" presId="urn:microsoft.com/office/officeart/2005/8/layout/vProcess5"/>
    <dgm:cxn modelId="{9334E35B-8EBF-4FA9-AB27-21F62B9223A7}" type="presOf" srcId="{84580C4A-8C49-4177-8549-7CF1DE99A388}" destId="{B61986D9-F19C-4D1F-88AC-D07E454E8EE4}" srcOrd="0" destOrd="0" presId="urn:microsoft.com/office/officeart/2005/8/layout/vProcess5"/>
    <dgm:cxn modelId="{50886262-9738-4D7A-93F2-B8A7009F95CE}" type="presOf" srcId="{C6ACAB08-4C71-40C6-9E34-A7BEA45D9377}" destId="{6B20BB77-6267-433D-944F-7F775F337D0B}" srcOrd="0" destOrd="0" presId="urn:microsoft.com/office/officeart/2005/8/layout/vProcess5"/>
    <dgm:cxn modelId="{CC5F8642-BE43-4007-AACB-6860B64177F3}" type="presOf" srcId="{5425B25E-D7F4-4BD4-8E43-D89812719C7D}" destId="{391396CC-2E78-471A-AF73-5E7EDAA6B0C4}" srcOrd="0" destOrd="0" presId="urn:microsoft.com/office/officeart/2005/8/layout/vProcess5"/>
    <dgm:cxn modelId="{091B156A-9178-4EFD-8214-79B09DABC752}" srcId="{C6ACAB08-4C71-40C6-9E34-A7BEA45D9377}" destId="{1012F218-78F6-413F-A9A4-1171C4834C4F}" srcOrd="0" destOrd="0" parTransId="{9DC1B635-5C6C-4410-A4C8-54C1997075ED}" sibTransId="{5425B25E-D7F4-4BD4-8E43-D89812719C7D}"/>
    <dgm:cxn modelId="{16336575-FFA1-420D-A2F7-6730FC5D915F}" type="presOf" srcId="{E31C4FE6-2042-4778-9CCE-1A32C60E1254}" destId="{60855FE1-B3CE-4818-8FB4-CDFF191C6C20}" srcOrd="0" destOrd="0" presId="urn:microsoft.com/office/officeart/2005/8/layout/vProcess5"/>
    <dgm:cxn modelId="{036E8B77-885B-4CE8-B424-8E60F50A74D0}" srcId="{C6ACAB08-4C71-40C6-9E34-A7BEA45D9377}" destId="{CBEA2E4F-7715-428E-90F6-39597F9F9711}" srcOrd="3" destOrd="0" parTransId="{8EAE77BA-49D5-4BD0-AB17-57B6DAE273BA}" sibTransId="{B33AD820-E951-4ED1-8F80-18B0F20D4C3C}"/>
    <dgm:cxn modelId="{2CB32E8B-AC81-4D8E-A60F-5E0768570EEF}" type="presOf" srcId="{1012F218-78F6-413F-A9A4-1171C4834C4F}" destId="{D3309128-66DF-4490-A3EF-912ACA2E696A}" srcOrd="0" destOrd="0" presId="urn:microsoft.com/office/officeart/2005/8/layout/vProcess5"/>
    <dgm:cxn modelId="{21777F99-DA7D-4A79-8B76-FF6858D2FB05}" type="presOf" srcId="{CBEA2E4F-7715-428E-90F6-39597F9F9711}" destId="{F07C5D09-E7B1-4433-BB13-3F1865F41C74}" srcOrd="1" destOrd="0" presId="urn:microsoft.com/office/officeart/2005/8/layout/vProcess5"/>
    <dgm:cxn modelId="{0A1CFD9B-BAED-44F2-86AD-9D76C57D767C}" type="presOf" srcId="{1012F218-78F6-413F-A9A4-1171C4834C4F}" destId="{C47A524F-BA85-438C-81A8-1693A8FD88AB}" srcOrd="1" destOrd="0" presId="urn:microsoft.com/office/officeart/2005/8/layout/vProcess5"/>
    <dgm:cxn modelId="{0DBB5EA7-B3BE-4079-992E-B41C0F4CBB27}" srcId="{C6ACAB08-4C71-40C6-9E34-A7BEA45D9377}" destId="{84580C4A-8C49-4177-8549-7CF1DE99A388}" srcOrd="1" destOrd="0" parTransId="{F75DB6E8-AB76-416C-B864-E36D68D1440D}" sibTransId="{E449B02C-00BD-41EF-B918-8A988CA47EC0}"/>
    <dgm:cxn modelId="{6BB34FC1-6374-49B3-A01A-A7B5652C15F2}" type="presOf" srcId="{CBEA2E4F-7715-428E-90F6-39597F9F9711}" destId="{CE7AC8C1-F2EF-4E80-8301-563B1C33C106}" srcOrd="0" destOrd="0" presId="urn:microsoft.com/office/officeart/2005/8/layout/vProcess5"/>
    <dgm:cxn modelId="{714211F2-334D-43D4-A965-7E62BF7374BD}" type="presOf" srcId="{E31C4FE6-2042-4778-9CCE-1A32C60E1254}" destId="{7B540199-6849-46AF-9DD1-9A734CB5B90E}" srcOrd="1" destOrd="0" presId="urn:microsoft.com/office/officeart/2005/8/layout/vProcess5"/>
    <dgm:cxn modelId="{7AF62B77-1958-45E9-91A0-A2744206A68C}" type="presParOf" srcId="{6B20BB77-6267-433D-944F-7F775F337D0B}" destId="{5C7F0737-A198-4903-BAFB-D93EC50F6968}" srcOrd="0" destOrd="0" presId="urn:microsoft.com/office/officeart/2005/8/layout/vProcess5"/>
    <dgm:cxn modelId="{EB76007F-4530-441D-BB4C-53E69C70B5E6}" type="presParOf" srcId="{6B20BB77-6267-433D-944F-7F775F337D0B}" destId="{D3309128-66DF-4490-A3EF-912ACA2E696A}" srcOrd="1" destOrd="0" presId="urn:microsoft.com/office/officeart/2005/8/layout/vProcess5"/>
    <dgm:cxn modelId="{5B4C5009-DAA3-48CE-8907-5884970119DB}" type="presParOf" srcId="{6B20BB77-6267-433D-944F-7F775F337D0B}" destId="{B61986D9-F19C-4D1F-88AC-D07E454E8EE4}" srcOrd="2" destOrd="0" presId="urn:microsoft.com/office/officeart/2005/8/layout/vProcess5"/>
    <dgm:cxn modelId="{E2D840FA-F389-421E-B930-49EDF5A91CAA}" type="presParOf" srcId="{6B20BB77-6267-433D-944F-7F775F337D0B}" destId="{60855FE1-B3CE-4818-8FB4-CDFF191C6C20}" srcOrd="3" destOrd="0" presId="urn:microsoft.com/office/officeart/2005/8/layout/vProcess5"/>
    <dgm:cxn modelId="{89268BA8-3795-4E6E-BFCE-B44BB54F3B14}" type="presParOf" srcId="{6B20BB77-6267-433D-944F-7F775F337D0B}" destId="{CE7AC8C1-F2EF-4E80-8301-563B1C33C106}" srcOrd="4" destOrd="0" presId="urn:microsoft.com/office/officeart/2005/8/layout/vProcess5"/>
    <dgm:cxn modelId="{132C6CAD-B0ED-4A25-A35A-CAFFEDC117A3}" type="presParOf" srcId="{6B20BB77-6267-433D-944F-7F775F337D0B}" destId="{391396CC-2E78-471A-AF73-5E7EDAA6B0C4}" srcOrd="5" destOrd="0" presId="urn:microsoft.com/office/officeart/2005/8/layout/vProcess5"/>
    <dgm:cxn modelId="{01936B81-AABB-4823-A1A8-BCFAAC9A2587}" type="presParOf" srcId="{6B20BB77-6267-433D-944F-7F775F337D0B}" destId="{0E795FB8-29D5-4BA7-998A-A849A7EA5805}" srcOrd="6" destOrd="0" presId="urn:microsoft.com/office/officeart/2005/8/layout/vProcess5"/>
    <dgm:cxn modelId="{D9682C39-5558-48A5-8FA4-6AC4BC114FB6}" type="presParOf" srcId="{6B20BB77-6267-433D-944F-7F775F337D0B}" destId="{EC7B11B2-A8A4-4CFA-BB30-DFE6E9304D85}" srcOrd="7" destOrd="0" presId="urn:microsoft.com/office/officeart/2005/8/layout/vProcess5"/>
    <dgm:cxn modelId="{2EFF6220-01B8-46DA-9CA9-CED253FCDAC5}" type="presParOf" srcId="{6B20BB77-6267-433D-944F-7F775F337D0B}" destId="{C47A524F-BA85-438C-81A8-1693A8FD88AB}" srcOrd="8" destOrd="0" presId="urn:microsoft.com/office/officeart/2005/8/layout/vProcess5"/>
    <dgm:cxn modelId="{9B6CB009-B2ED-4812-AC4B-AC28ABAE0F8D}" type="presParOf" srcId="{6B20BB77-6267-433D-944F-7F775F337D0B}" destId="{EA141479-DDF8-4696-AF54-F41821531B97}" srcOrd="9" destOrd="0" presId="urn:microsoft.com/office/officeart/2005/8/layout/vProcess5"/>
    <dgm:cxn modelId="{B794764A-4BDD-478F-9CD5-81A52D864CF5}" type="presParOf" srcId="{6B20BB77-6267-433D-944F-7F775F337D0B}" destId="{7B540199-6849-46AF-9DD1-9A734CB5B90E}" srcOrd="10" destOrd="0" presId="urn:microsoft.com/office/officeart/2005/8/layout/vProcess5"/>
    <dgm:cxn modelId="{0287C73E-269A-4FC8-BC48-9A98F496B25A}" type="presParOf" srcId="{6B20BB77-6267-433D-944F-7F775F337D0B}" destId="{F07C5D09-E7B1-4433-BB13-3F1865F41C7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ACAB08-4C71-40C6-9E34-A7BEA45D9377}" type="doc">
      <dgm:prSet loTypeId="urn:microsoft.com/office/officeart/2005/8/layout/vProcess5" loCatId="process" qsTypeId="urn:microsoft.com/office/officeart/2005/8/quickstyle/simple1" qsCatId="simple" csTypeId="urn:microsoft.com/office/officeart/2005/8/colors/accent2_1" csCatId="accent2" phldr="1"/>
      <dgm:spPr/>
    </dgm:pt>
    <dgm:pt modelId="{1012F218-78F6-413F-A9A4-1171C4834C4F}">
      <dgm:prSet phldrT="[Text]"/>
      <dgm:spPr/>
      <dgm:t>
        <a:bodyPr/>
        <a:lstStyle/>
        <a:p>
          <a:r>
            <a:rPr lang="en-US" dirty="0"/>
            <a:t>Course Information</a:t>
          </a:r>
        </a:p>
      </dgm:t>
    </dgm:pt>
    <dgm:pt modelId="{9DC1B635-5C6C-4410-A4C8-54C1997075ED}" type="parTrans" cxnId="{091B156A-9178-4EFD-8214-79B09DABC752}">
      <dgm:prSet/>
      <dgm:spPr/>
      <dgm:t>
        <a:bodyPr/>
        <a:lstStyle/>
        <a:p>
          <a:endParaRPr lang="en-US"/>
        </a:p>
      </dgm:t>
    </dgm:pt>
    <dgm:pt modelId="{5425B25E-D7F4-4BD4-8E43-D89812719C7D}" type="sibTrans" cxnId="{091B156A-9178-4EFD-8214-79B09DABC752}">
      <dgm:prSet/>
      <dgm:spPr/>
      <dgm:t>
        <a:bodyPr/>
        <a:lstStyle/>
        <a:p>
          <a:endParaRPr lang="en-US"/>
        </a:p>
      </dgm:t>
    </dgm:pt>
    <dgm:pt modelId="{CBEA2E4F-7715-428E-90F6-39597F9F9711}">
      <dgm:prSet phldrT="[Text]"/>
      <dgm:spPr/>
      <dgm:t>
        <a:bodyPr/>
        <a:lstStyle/>
        <a:p>
          <a:r>
            <a:rPr lang="en-US" dirty="0">
              <a:solidFill>
                <a:schemeClr val="tx1"/>
              </a:solidFill>
            </a:rPr>
            <a:t>AI Impacts</a:t>
          </a:r>
        </a:p>
      </dgm:t>
    </dgm:pt>
    <dgm:pt modelId="{8EAE77BA-49D5-4BD0-AB17-57B6DAE273BA}" type="parTrans" cxnId="{036E8B77-885B-4CE8-B424-8E60F50A74D0}">
      <dgm:prSet/>
      <dgm:spPr/>
      <dgm:t>
        <a:bodyPr/>
        <a:lstStyle/>
        <a:p>
          <a:endParaRPr lang="en-US"/>
        </a:p>
      </dgm:t>
    </dgm:pt>
    <dgm:pt modelId="{B33AD820-E951-4ED1-8F80-18B0F20D4C3C}" type="sibTrans" cxnId="{036E8B77-885B-4CE8-B424-8E60F50A74D0}">
      <dgm:prSet/>
      <dgm:spPr/>
      <dgm:t>
        <a:bodyPr/>
        <a:lstStyle/>
        <a:p>
          <a:endParaRPr lang="en-US"/>
        </a:p>
      </dgm:t>
    </dgm:pt>
    <dgm:pt modelId="{84580C4A-8C49-4177-8549-7CF1DE99A388}">
      <dgm:prSet phldrT="[Text]"/>
      <dgm:spPr>
        <a:solidFill>
          <a:schemeClr val="accent2"/>
        </a:solidFill>
      </dgm:spPr>
      <dgm:t>
        <a:bodyPr/>
        <a:lstStyle/>
        <a:p>
          <a:r>
            <a:rPr lang="en-US" dirty="0">
              <a:solidFill>
                <a:schemeClr val="bg1"/>
              </a:solidFill>
            </a:rPr>
            <a:t>Intro to Artificial Intelligence</a:t>
          </a:r>
        </a:p>
      </dgm:t>
    </dgm:pt>
    <dgm:pt modelId="{F75DB6E8-AB76-416C-B864-E36D68D1440D}" type="parTrans" cxnId="{0DBB5EA7-B3BE-4079-992E-B41C0F4CBB27}">
      <dgm:prSet/>
      <dgm:spPr/>
      <dgm:t>
        <a:bodyPr/>
        <a:lstStyle/>
        <a:p>
          <a:endParaRPr lang="en-US"/>
        </a:p>
      </dgm:t>
    </dgm:pt>
    <dgm:pt modelId="{E449B02C-00BD-41EF-B918-8A988CA47EC0}" type="sibTrans" cxnId="{0DBB5EA7-B3BE-4079-992E-B41C0F4CBB27}">
      <dgm:prSet/>
      <dgm:spPr/>
      <dgm:t>
        <a:bodyPr/>
        <a:lstStyle/>
        <a:p>
          <a:endParaRPr lang="en-US"/>
        </a:p>
      </dgm:t>
    </dgm:pt>
    <dgm:pt modelId="{E31C4FE6-2042-4778-9CCE-1A32C60E1254}">
      <dgm:prSet phldrT="[Text]"/>
      <dgm:spPr/>
      <dgm:t>
        <a:bodyPr/>
        <a:lstStyle/>
        <a:p>
          <a:r>
            <a:rPr lang="en-US" dirty="0"/>
            <a:t>History of AI</a:t>
          </a:r>
        </a:p>
      </dgm:t>
    </dgm:pt>
    <dgm:pt modelId="{87AFB5C7-364E-4A23-A37C-3BAC73A16142}" type="parTrans" cxnId="{0172091C-DF28-42BD-AA6E-201254207A03}">
      <dgm:prSet/>
      <dgm:spPr/>
      <dgm:t>
        <a:bodyPr/>
        <a:lstStyle/>
        <a:p>
          <a:endParaRPr lang="en-US"/>
        </a:p>
      </dgm:t>
    </dgm:pt>
    <dgm:pt modelId="{64EB0F48-DCE1-4E95-8BE2-9BC16058AA06}" type="sibTrans" cxnId="{0172091C-DF28-42BD-AA6E-201254207A03}">
      <dgm:prSet/>
      <dgm:spPr/>
      <dgm:t>
        <a:bodyPr/>
        <a:lstStyle/>
        <a:p>
          <a:endParaRPr lang="en-US"/>
        </a:p>
      </dgm:t>
    </dgm:pt>
    <dgm:pt modelId="{6B20BB77-6267-433D-944F-7F775F337D0B}" type="pres">
      <dgm:prSet presAssocID="{C6ACAB08-4C71-40C6-9E34-A7BEA45D9377}" presName="outerComposite" presStyleCnt="0">
        <dgm:presLayoutVars>
          <dgm:chMax val="5"/>
          <dgm:dir/>
          <dgm:resizeHandles val="exact"/>
        </dgm:presLayoutVars>
      </dgm:prSet>
      <dgm:spPr/>
    </dgm:pt>
    <dgm:pt modelId="{5C7F0737-A198-4903-BAFB-D93EC50F6968}" type="pres">
      <dgm:prSet presAssocID="{C6ACAB08-4C71-40C6-9E34-A7BEA45D9377}" presName="dummyMaxCanvas" presStyleCnt="0">
        <dgm:presLayoutVars/>
      </dgm:prSet>
      <dgm:spPr/>
    </dgm:pt>
    <dgm:pt modelId="{A3671664-6827-4860-BB54-DE73A11C162B}" type="pres">
      <dgm:prSet presAssocID="{C6ACAB08-4C71-40C6-9E34-A7BEA45D9377}" presName="FourNodes_1" presStyleLbl="node1" presStyleIdx="0" presStyleCnt="4">
        <dgm:presLayoutVars>
          <dgm:bulletEnabled val="1"/>
        </dgm:presLayoutVars>
      </dgm:prSet>
      <dgm:spPr/>
    </dgm:pt>
    <dgm:pt modelId="{1315A28D-A028-4A24-B66C-9F5BE40BD0C5}" type="pres">
      <dgm:prSet presAssocID="{C6ACAB08-4C71-40C6-9E34-A7BEA45D9377}" presName="FourNodes_2" presStyleLbl="node1" presStyleIdx="1" presStyleCnt="4">
        <dgm:presLayoutVars>
          <dgm:bulletEnabled val="1"/>
        </dgm:presLayoutVars>
      </dgm:prSet>
      <dgm:spPr/>
    </dgm:pt>
    <dgm:pt modelId="{90E9CB12-D3ED-4DA3-A497-1BFDB31F8651}" type="pres">
      <dgm:prSet presAssocID="{C6ACAB08-4C71-40C6-9E34-A7BEA45D9377}" presName="FourNodes_3" presStyleLbl="node1" presStyleIdx="2" presStyleCnt="4">
        <dgm:presLayoutVars>
          <dgm:bulletEnabled val="1"/>
        </dgm:presLayoutVars>
      </dgm:prSet>
      <dgm:spPr/>
    </dgm:pt>
    <dgm:pt modelId="{4915A4A1-92E5-43F1-A659-5B6A4632A0B5}" type="pres">
      <dgm:prSet presAssocID="{C6ACAB08-4C71-40C6-9E34-A7BEA45D9377}" presName="FourNodes_4" presStyleLbl="node1" presStyleIdx="3" presStyleCnt="4">
        <dgm:presLayoutVars>
          <dgm:bulletEnabled val="1"/>
        </dgm:presLayoutVars>
      </dgm:prSet>
      <dgm:spPr/>
    </dgm:pt>
    <dgm:pt modelId="{39685E9D-B97B-4E0C-89FE-4D66A635A031}" type="pres">
      <dgm:prSet presAssocID="{C6ACAB08-4C71-40C6-9E34-A7BEA45D9377}" presName="FourConn_1-2" presStyleLbl="fgAccFollowNode1" presStyleIdx="0" presStyleCnt="3">
        <dgm:presLayoutVars>
          <dgm:bulletEnabled val="1"/>
        </dgm:presLayoutVars>
      </dgm:prSet>
      <dgm:spPr/>
    </dgm:pt>
    <dgm:pt modelId="{036412C9-921D-4555-A24F-C90694368024}" type="pres">
      <dgm:prSet presAssocID="{C6ACAB08-4C71-40C6-9E34-A7BEA45D9377}" presName="FourConn_2-3" presStyleLbl="fgAccFollowNode1" presStyleIdx="1" presStyleCnt="3">
        <dgm:presLayoutVars>
          <dgm:bulletEnabled val="1"/>
        </dgm:presLayoutVars>
      </dgm:prSet>
      <dgm:spPr/>
    </dgm:pt>
    <dgm:pt modelId="{D8284DA3-732F-455D-BA2E-DFC08ECD5C90}" type="pres">
      <dgm:prSet presAssocID="{C6ACAB08-4C71-40C6-9E34-A7BEA45D9377}" presName="FourConn_3-4" presStyleLbl="fgAccFollowNode1" presStyleIdx="2" presStyleCnt="3">
        <dgm:presLayoutVars>
          <dgm:bulletEnabled val="1"/>
        </dgm:presLayoutVars>
      </dgm:prSet>
      <dgm:spPr/>
    </dgm:pt>
    <dgm:pt modelId="{6EF669CC-39CA-434E-A579-BF1835F19573}" type="pres">
      <dgm:prSet presAssocID="{C6ACAB08-4C71-40C6-9E34-A7BEA45D9377}" presName="FourNodes_1_text" presStyleLbl="node1" presStyleIdx="3" presStyleCnt="4">
        <dgm:presLayoutVars>
          <dgm:bulletEnabled val="1"/>
        </dgm:presLayoutVars>
      </dgm:prSet>
      <dgm:spPr/>
    </dgm:pt>
    <dgm:pt modelId="{67BC2E04-3D7F-42AC-8C3F-7BEC045F9E90}" type="pres">
      <dgm:prSet presAssocID="{C6ACAB08-4C71-40C6-9E34-A7BEA45D9377}" presName="FourNodes_2_text" presStyleLbl="node1" presStyleIdx="3" presStyleCnt="4">
        <dgm:presLayoutVars>
          <dgm:bulletEnabled val="1"/>
        </dgm:presLayoutVars>
      </dgm:prSet>
      <dgm:spPr/>
    </dgm:pt>
    <dgm:pt modelId="{3F992374-27D2-4366-A063-CACF70D27CCE}" type="pres">
      <dgm:prSet presAssocID="{C6ACAB08-4C71-40C6-9E34-A7BEA45D9377}" presName="FourNodes_3_text" presStyleLbl="node1" presStyleIdx="3" presStyleCnt="4">
        <dgm:presLayoutVars>
          <dgm:bulletEnabled val="1"/>
        </dgm:presLayoutVars>
      </dgm:prSet>
      <dgm:spPr/>
    </dgm:pt>
    <dgm:pt modelId="{E2D9BA7D-99C0-4BF0-9FF0-DC30A5913CB5}" type="pres">
      <dgm:prSet presAssocID="{C6ACAB08-4C71-40C6-9E34-A7BEA45D9377}" presName="FourNodes_4_text" presStyleLbl="node1" presStyleIdx="3" presStyleCnt="4">
        <dgm:presLayoutVars>
          <dgm:bulletEnabled val="1"/>
        </dgm:presLayoutVars>
      </dgm:prSet>
      <dgm:spPr/>
    </dgm:pt>
  </dgm:ptLst>
  <dgm:cxnLst>
    <dgm:cxn modelId="{C1C29610-C699-4536-97CA-0415EB1BDE2F}" type="presOf" srcId="{CBEA2E4F-7715-428E-90F6-39597F9F9711}" destId="{4915A4A1-92E5-43F1-A659-5B6A4632A0B5}" srcOrd="0" destOrd="0" presId="urn:microsoft.com/office/officeart/2005/8/layout/vProcess5"/>
    <dgm:cxn modelId="{377E8016-76D4-45B4-9E45-F3147338259E}" type="presOf" srcId="{C6ACAB08-4C71-40C6-9E34-A7BEA45D9377}" destId="{6B20BB77-6267-433D-944F-7F775F337D0B}" srcOrd="0" destOrd="0" presId="urn:microsoft.com/office/officeart/2005/8/layout/vProcess5"/>
    <dgm:cxn modelId="{0172091C-DF28-42BD-AA6E-201254207A03}" srcId="{C6ACAB08-4C71-40C6-9E34-A7BEA45D9377}" destId="{E31C4FE6-2042-4778-9CCE-1A32C60E1254}" srcOrd="2" destOrd="0" parTransId="{87AFB5C7-364E-4A23-A37C-3BAC73A16142}" sibTransId="{64EB0F48-DCE1-4E95-8BE2-9BC16058AA06}"/>
    <dgm:cxn modelId="{9D457F1F-DBE5-4E7E-BF8A-29E8D4E0E6AB}" type="presOf" srcId="{84580C4A-8C49-4177-8549-7CF1DE99A388}" destId="{1315A28D-A028-4A24-B66C-9F5BE40BD0C5}" srcOrd="0" destOrd="0" presId="urn:microsoft.com/office/officeart/2005/8/layout/vProcess5"/>
    <dgm:cxn modelId="{0A7CB22D-CA7B-4DEE-BDD8-5FA5DF3DB6FB}" type="presOf" srcId="{1012F218-78F6-413F-A9A4-1171C4834C4F}" destId="{6EF669CC-39CA-434E-A579-BF1835F19573}" srcOrd="1" destOrd="0" presId="urn:microsoft.com/office/officeart/2005/8/layout/vProcess5"/>
    <dgm:cxn modelId="{47C60438-0E45-4524-92BE-82C26B4FE747}" type="presOf" srcId="{64EB0F48-DCE1-4E95-8BE2-9BC16058AA06}" destId="{D8284DA3-732F-455D-BA2E-DFC08ECD5C90}" srcOrd="0" destOrd="0" presId="urn:microsoft.com/office/officeart/2005/8/layout/vProcess5"/>
    <dgm:cxn modelId="{7701F33D-4E2A-43F0-9302-1D827025E106}" type="presOf" srcId="{1012F218-78F6-413F-A9A4-1171C4834C4F}" destId="{A3671664-6827-4860-BB54-DE73A11C162B}" srcOrd="0" destOrd="0" presId="urn:microsoft.com/office/officeart/2005/8/layout/vProcess5"/>
    <dgm:cxn modelId="{091B156A-9178-4EFD-8214-79B09DABC752}" srcId="{C6ACAB08-4C71-40C6-9E34-A7BEA45D9377}" destId="{1012F218-78F6-413F-A9A4-1171C4834C4F}" srcOrd="0" destOrd="0" parTransId="{9DC1B635-5C6C-4410-A4C8-54C1997075ED}" sibTransId="{5425B25E-D7F4-4BD4-8E43-D89812719C7D}"/>
    <dgm:cxn modelId="{6E905E6D-884C-4545-A37C-4F0FF3A40AF9}" type="presOf" srcId="{CBEA2E4F-7715-428E-90F6-39597F9F9711}" destId="{E2D9BA7D-99C0-4BF0-9FF0-DC30A5913CB5}" srcOrd="1" destOrd="0" presId="urn:microsoft.com/office/officeart/2005/8/layout/vProcess5"/>
    <dgm:cxn modelId="{134C2C71-56C8-47CC-8AEC-AD98E9D0084C}" type="presOf" srcId="{E31C4FE6-2042-4778-9CCE-1A32C60E1254}" destId="{3F992374-27D2-4366-A063-CACF70D27CCE}" srcOrd="1" destOrd="0" presId="urn:microsoft.com/office/officeart/2005/8/layout/vProcess5"/>
    <dgm:cxn modelId="{036E8B77-885B-4CE8-B424-8E60F50A74D0}" srcId="{C6ACAB08-4C71-40C6-9E34-A7BEA45D9377}" destId="{CBEA2E4F-7715-428E-90F6-39597F9F9711}" srcOrd="3" destOrd="0" parTransId="{8EAE77BA-49D5-4BD0-AB17-57B6DAE273BA}" sibTransId="{B33AD820-E951-4ED1-8F80-18B0F20D4C3C}"/>
    <dgm:cxn modelId="{E2785E83-D43D-42E0-9B13-6D830A7487E5}" type="presOf" srcId="{E31C4FE6-2042-4778-9CCE-1A32C60E1254}" destId="{90E9CB12-D3ED-4DA3-A497-1BFDB31F8651}" srcOrd="0" destOrd="0" presId="urn:microsoft.com/office/officeart/2005/8/layout/vProcess5"/>
    <dgm:cxn modelId="{0DBB5EA7-B3BE-4079-992E-B41C0F4CBB27}" srcId="{C6ACAB08-4C71-40C6-9E34-A7BEA45D9377}" destId="{84580C4A-8C49-4177-8549-7CF1DE99A388}" srcOrd="1" destOrd="0" parTransId="{F75DB6E8-AB76-416C-B864-E36D68D1440D}" sibTransId="{E449B02C-00BD-41EF-B918-8A988CA47EC0}"/>
    <dgm:cxn modelId="{6FB0FBC5-5280-4D66-8661-781171B98280}" type="presOf" srcId="{E449B02C-00BD-41EF-B918-8A988CA47EC0}" destId="{036412C9-921D-4555-A24F-C90694368024}" srcOrd="0" destOrd="0" presId="urn:microsoft.com/office/officeart/2005/8/layout/vProcess5"/>
    <dgm:cxn modelId="{BBD42ACD-1C33-49CA-BD0F-9E7C18C34570}" type="presOf" srcId="{84580C4A-8C49-4177-8549-7CF1DE99A388}" destId="{67BC2E04-3D7F-42AC-8C3F-7BEC045F9E90}" srcOrd="1" destOrd="0" presId="urn:microsoft.com/office/officeart/2005/8/layout/vProcess5"/>
    <dgm:cxn modelId="{843C2CF9-B87B-4787-93B2-593FDDCB8480}" type="presOf" srcId="{5425B25E-D7F4-4BD4-8E43-D89812719C7D}" destId="{39685E9D-B97B-4E0C-89FE-4D66A635A031}" srcOrd="0" destOrd="0" presId="urn:microsoft.com/office/officeart/2005/8/layout/vProcess5"/>
    <dgm:cxn modelId="{DBD0D473-D169-4EE6-BEF5-11AFC45F48CE}" type="presParOf" srcId="{6B20BB77-6267-433D-944F-7F775F337D0B}" destId="{5C7F0737-A198-4903-BAFB-D93EC50F6968}" srcOrd="0" destOrd="0" presId="urn:microsoft.com/office/officeart/2005/8/layout/vProcess5"/>
    <dgm:cxn modelId="{C2587523-A523-4FDB-A2A6-A9A68DB0470C}" type="presParOf" srcId="{6B20BB77-6267-433D-944F-7F775F337D0B}" destId="{A3671664-6827-4860-BB54-DE73A11C162B}" srcOrd="1" destOrd="0" presId="urn:microsoft.com/office/officeart/2005/8/layout/vProcess5"/>
    <dgm:cxn modelId="{0517AFE4-4C30-47A1-8166-EBA70D14A748}" type="presParOf" srcId="{6B20BB77-6267-433D-944F-7F775F337D0B}" destId="{1315A28D-A028-4A24-B66C-9F5BE40BD0C5}" srcOrd="2" destOrd="0" presId="urn:microsoft.com/office/officeart/2005/8/layout/vProcess5"/>
    <dgm:cxn modelId="{815C42E7-3E66-4DC3-AF1B-27D1C38B844B}" type="presParOf" srcId="{6B20BB77-6267-433D-944F-7F775F337D0B}" destId="{90E9CB12-D3ED-4DA3-A497-1BFDB31F8651}" srcOrd="3" destOrd="0" presId="urn:microsoft.com/office/officeart/2005/8/layout/vProcess5"/>
    <dgm:cxn modelId="{90C40569-D269-40F8-A842-9710F8417DCF}" type="presParOf" srcId="{6B20BB77-6267-433D-944F-7F775F337D0B}" destId="{4915A4A1-92E5-43F1-A659-5B6A4632A0B5}" srcOrd="4" destOrd="0" presId="urn:microsoft.com/office/officeart/2005/8/layout/vProcess5"/>
    <dgm:cxn modelId="{32B68BC5-6759-4547-A442-699D38DE696D}" type="presParOf" srcId="{6B20BB77-6267-433D-944F-7F775F337D0B}" destId="{39685E9D-B97B-4E0C-89FE-4D66A635A031}" srcOrd="5" destOrd="0" presId="urn:microsoft.com/office/officeart/2005/8/layout/vProcess5"/>
    <dgm:cxn modelId="{7E9C8099-6DE1-4A4F-BB99-AE14FD214478}" type="presParOf" srcId="{6B20BB77-6267-433D-944F-7F775F337D0B}" destId="{036412C9-921D-4555-A24F-C90694368024}" srcOrd="6" destOrd="0" presId="urn:microsoft.com/office/officeart/2005/8/layout/vProcess5"/>
    <dgm:cxn modelId="{1A0BBD49-0ED4-41A1-AB05-678836519FA6}" type="presParOf" srcId="{6B20BB77-6267-433D-944F-7F775F337D0B}" destId="{D8284DA3-732F-455D-BA2E-DFC08ECD5C90}" srcOrd="7" destOrd="0" presId="urn:microsoft.com/office/officeart/2005/8/layout/vProcess5"/>
    <dgm:cxn modelId="{7DE95190-8F8F-4716-9D1B-F4D618CDAEFA}" type="presParOf" srcId="{6B20BB77-6267-433D-944F-7F775F337D0B}" destId="{6EF669CC-39CA-434E-A579-BF1835F19573}" srcOrd="8" destOrd="0" presId="urn:microsoft.com/office/officeart/2005/8/layout/vProcess5"/>
    <dgm:cxn modelId="{5254EA44-88CF-4713-B292-DF817F1832AD}" type="presParOf" srcId="{6B20BB77-6267-433D-944F-7F775F337D0B}" destId="{67BC2E04-3D7F-42AC-8C3F-7BEC045F9E90}" srcOrd="9" destOrd="0" presId="urn:microsoft.com/office/officeart/2005/8/layout/vProcess5"/>
    <dgm:cxn modelId="{D2F571E8-B0F0-489C-BDC0-72F7A59C1648}" type="presParOf" srcId="{6B20BB77-6267-433D-944F-7F775F337D0B}" destId="{3F992374-27D2-4366-A063-CACF70D27CCE}" srcOrd="10" destOrd="0" presId="urn:microsoft.com/office/officeart/2005/8/layout/vProcess5"/>
    <dgm:cxn modelId="{52D376C3-EFE9-4F7D-9F45-A86BCEBF0B55}" type="presParOf" srcId="{6B20BB77-6267-433D-944F-7F775F337D0B}" destId="{E2D9BA7D-99C0-4BF0-9FF0-DC30A5913CB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ACAB08-4C71-40C6-9E34-A7BEA45D9377}" type="doc">
      <dgm:prSet loTypeId="urn:microsoft.com/office/officeart/2005/8/layout/vProcess5" loCatId="process" qsTypeId="urn:microsoft.com/office/officeart/2005/8/quickstyle/simple1" qsCatId="simple" csTypeId="urn:microsoft.com/office/officeart/2005/8/colors/accent2_1" csCatId="accent2" phldr="1"/>
      <dgm:spPr/>
    </dgm:pt>
    <dgm:pt modelId="{1012F218-78F6-413F-A9A4-1171C4834C4F}">
      <dgm:prSet phldrT="[Text]"/>
      <dgm:spPr/>
      <dgm:t>
        <a:bodyPr/>
        <a:lstStyle/>
        <a:p>
          <a:r>
            <a:rPr lang="en-US" dirty="0"/>
            <a:t>Course Information</a:t>
          </a:r>
        </a:p>
      </dgm:t>
    </dgm:pt>
    <dgm:pt modelId="{9DC1B635-5C6C-4410-A4C8-54C1997075ED}" type="parTrans" cxnId="{091B156A-9178-4EFD-8214-79B09DABC752}">
      <dgm:prSet/>
      <dgm:spPr/>
      <dgm:t>
        <a:bodyPr/>
        <a:lstStyle/>
        <a:p>
          <a:endParaRPr lang="en-US"/>
        </a:p>
      </dgm:t>
    </dgm:pt>
    <dgm:pt modelId="{5425B25E-D7F4-4BD4-8E43-D89812719C7D}" type="sibTrans" cxnId="{091B156A-9178-4EFD-8214-79B09DABC752}">
      <dgm:prSet/>
      <dgm:spPr/>
      <dgm:t>
        <a:bodyPr/>
        <a:lstStyle/>
        <a:p>
          <a:endParaRPr lang="en-US"/>
        </a:p>
      </dgm:t>
    </dgm:pt>
    <dgm:pt modelId="{CBEA2E4F-7715-428E-90F6-39597F9F9711}">
      <dgm:prSet phldrT="[Text]"/>
      <dgm:spPr/>
      <dgm:t>
        <a:bodyPr/>
        <a:lstStyle/>
        <a:p>
          <a:r>
            <a:rPr lang="en-US" dirty="0">
              <a:solidFill>
                <a:schemeClr val="tx1"/>
              </a:solidFill>
            </a:rPr>
            <a:t>AI Impacts</a:t>
          </a:r>
        </a:p>
      </dgm:t>
    </dgm:pt>
    <dgm:pt modelId="{8EAE77BA-49D5-4BD0-AB17-57B6DAE273BA}" type="parTrans" cxnId="{036E8B77-885B-4CE8-B424-8E60F50A74D0}">
      <dgm:prSet/>
      <dgm:spPr/>
      <dgm:t>
        <a:bodyPr/>
        <a:lstStyle/>
        <a:p>
          <a:endParaRPr lang="en-US"/>
        </a:p>
      </dgm:t>
    </dgm:pt>
    <dgm:pt modelId="{B33AD820-E951-4ED1-8F80-18B0F20D4C3C}" type="sibTrans" cxnId="{036E8B77-885B-4CE8-B424-8E60F50A74D0}">
      <dgm:prSet/>
      <dgm:spPr/>
      <dgm:t>
        <a:bodyPr/>
        <a:lstStyle/>
        <a:p>
          <a:endParaRPr lang="en-US"/>
        </a:p>
      </dgm:t>
    </dgm:pt>
    <dgm:pt modelId="{84580C4A-8C49-4177-8549-7CF1DE99A388}">
      <dgm:prSet phldrT="[Text]"/>
      <dgm:spPr/>
      <dgm:t>
        <a:bodyPr/>
        <a:lstStyle/>
        <a:p>
          <a:r>
            <a:rPr lang="en-US" dirty="0"/>
            <a:t>Intro to Artificial Intelligence</a:t>
          </a:r>
        </a:p>
      </dgm:t>
    </dgm:pt>
    <dgm:pt modelId="{F75DB6E8-AB76-416C-B864-E36D68D1440D}" type="parTrans" cxnId="{0DBB5EA7-B3BE-4079-992E-B41C0F4CBB27}">
      <dgm:prSet/>
      <dgm:spPr/>
      <dgm:t>
        <a:bodyPr/>
        <a:lstStyle/>
        <a:p>
          <a:endParaRPr lang="en-US"/>
        </a:p>
      </dgm:t>
    </dgm:pt>
    <dgm:pt modelId="{E449B02C-00BD-41EF-B918-8A988CA47EC0}" type="sibTrans" cxnId="{0DBB5EA7-B3BE-4079-992E-B41C0F4CBB27}">
      <dgm:prSet/>
      <dgm:spPr/>
      <dgm:t>
        <a:bodyPr/>
        <a:lstStyle/>
        <a:p>
          <a:endParaRPr lang="en-US"/>
        </a:p>
      </dgm:t>
    </dgm:pt>
    <dgm:pt modelId="{E31C4FE6-2042-4778-9CCE-1A32C60E1254}">
      <dgm:prSet phldrT="[Text]"/>
      <dgm:spPr>
        <a:solidFill>
          <a:schemeClr val="accent2"/>
        </a:solidFill>
      </dgm:spPr>
      <dgm:t>
        <a:bodyPr/>
        <a:lstStyle/>
        <a:p>
          <a:r>
            <a:rPr lang="en-US" dirty="0">
              <a:solidFill>
                <a:schemeClr val="bg1"/>
              </a:solidFill>
            </a:rPr>
            <a:t>History of AI</a:t>
          </a:r>
        </a:p>
      </dgm:t>
    </dgm:pt>
    <dgm:pt modelId="{87AFB5C7-364E-4A23-A37C-3BAC73A16142}" type="parTrans" cxnId="{0172091C-DF28-42BD-AA6E-201254207A03}">
      <dgm:prSet/>
      <dgm:spPr/>
      <dgm:t>
        <a:bodyPr/>
        <a:lstStyle/>
        <a:p>
          <a:endParaRPr lang="en-US"/>
        </a:p>
      </dgm:t>
    </dgm:pt>
    <dgm:pt modelId="{64EB0F48-DCE1-4E95-8BE2-9BC16058AA06}" type="sibTrans" cxnId="{0172091C-DF28-42BD-AA6E-201254207A03}">
      <dgm:prSet/>
      <dgm:spPr/>
      <dgm:t>
        <a:bodyPr/>
        <a:lstStyle/>
        <a:p>
          <a:endParaRPr lang="en-US"/>
        </a:p>
      </dgm:t>
    </dgm:pt>
    <dgm:pt modelId="{6B20BB77-6267-433D-944F-7F775F337D0B}" type="pres">
      <dgm:prSet presAssocID="{C6ACAB08-4C71-40C6-9E34-A7BEA45D9377}" presName="outerComposite" presStyleCnt="0">
        <dgm:presLayoutVars>
          <dgm:chMax val="5"/>
          <dgm:dir/>
          <dgm:resizeHandles val="exact"/>
        </dgm:presLayoutVars>
      </dgm:prSet>
      <dgm:spPr/>
    </dgm:pt>
    <dgm:pt modelId="{5C7F0737-A198-4903-BAFB-D93EC50F6968}" type="pres">
      <dgm:prSet presAssocID="{C6ACAB08-4C71-40C6-9E34-A7BEA45D9377}" presName="dummyMaxCanvas" presStyleCnt="0">
        <dgm:presLayoutVars/>
      </dgm:prSet>
      <dgm:spPr/>
    </dgm:pt>
    <dgm:pt modelId="{08D0C450-507F-4F89-BD58-34F59E0BD98E}" type="pres">
      <dgm:prSet presAssocID="{C6ACAB08-4C71-40C6-9E34-A7BEA45D9377}" presName="FourNodes_1" presStyleLbl="node1" presStyleIdx="0" presStyleCnt="4">
        <dgm:presLayoutVars>
          <dgm:bulletEnabled val="1"/>
        </dgm:presLayoutVars>
      </dgm:prSet>
      <dgm:spPr/>
    </dgm:pt>
    <dgm:pt modelId="{FB7D31E9-9CF2-4C37-B52B-DDF9EB9EABE3}" type="pres">
      <dgm:prSet presAssocID="{C6ACAB08-4C71-40C6-9E34-A7BEA45D9377}" presName="FourNodes_2" presStyleLbl="node1" presStyleIdx="1" presStyleCnt="4">
        <dgm:presLayoutVars>
          <dgm:bulletEnabled val="1"/>
        </dgm:presLayoutVars>
      </dgm:prSet>
      <dgm:spPr/>
    </dgm:pt>
    <dgm:pt modelId="{04A3DB56-5A54-4474-BEF6-5F2BDEB227EB}" type="pres">
      <dgm:prSet presAssocID="{C6ACAB08-4C71-40C6-9E34-A7BEA45D9377}" presName="FourNodes_3" presStyleLbl="node1" presStyleIdx="2" presStyleCnt="4">
        <dgm:presLayoutVars>
          <dgm:bulletEnabled val="1"/>
        </dgm:presLayoutVars>
      </dgm:prSet>
      <dgm:spPr/>
    </dgm:pt>
    <dgm:pt modelId="{CC5D9039-F22E-4146-ADEF-2968DE2C7072}" type="pres">
      <dgm:prSet presAssocID="{C6ACAB08-4C71-40C6-9E34-A7BEA45D9377}" presName="FourNodes_4" presStyleLbl="node1" presStyleIdx="3" presStyleCnt="4">
        <dgm:presLayoutVars>
          <dgm:bulletEnabled val="1"/>
        </dgm:presLayoutVars>
      </dgm:prSet>
      <dgm:spPr/>
    </dgm:pt>
    <dgm:pt modelId="{424D0837-816D-4E35-BF59-C62937EE410B}" type="pres">
      <dgm:prSet presAssocID="{C6ACAB08-4C71-40C6-9E34-A7BEA45D9377}" presName="FourConn_1-2" presStyleLbl="fgAccFollowNode1" presStyleIdx="0" presStyleCnt="3">
        <dgm:presLayoutVars>
          <dgm:bulletEnabled val="1"/>
        </dgm:presLayoutVars>
      </dgm:prSet>
      <dgm:spPr/>
    </dgm:pt>
    <dgm:pt modelId="{8E5C48D9-29EA-4D5F-8B4F-AC0ED5507355}" type="pres">
      <dgm:prSet presAssocID="{C6ACAB08-4C71-40C6-9E34-A7BEA45D9377}" presName="FourConn_2-3" presStyleLbl="fgAccFollowNode1" presStyleIdx="1" presStyleCnt="3">
        <dgm:presLayoutVars>
          <dgm:bulletEnabled val="1"/>
        </dgm:presLayoutVars>
      </dgm:prSet>
      <dgm:spPr/>
    </dgm:pt>
    <dgm:pt modelId="{04D39EC7-F265-48AC-83AF-587840E8C12E}" type="pres">
      <dgm:prSet presAssocID="{C6ACAB08-4C71-40C6-9E34-A7BEA45D9377}" presName="FourConn_3-4" presStyleLbl="fgAccFollowNode1" presStyleIdx="2" presStyleCnt="3">
        <dgm:presLayoutVars>
          <dgm:bulletEnabled val="1"/>
        </dgm:presLayoutVars>
      </dgm:prSet>
      <dgm:spPr/>
    </dgm:pt>
    <dgm:pt modelId="{AED2DE91-A635-4B85-BC3B-F0528B8F7CB1}" type="pres">
      <dgm:prSet presAssocID="{C6ACAB08-4C71-40C6-9E34-A7BEA45D9377}" presName="FourNodes_1_text" presStyleLbl="node1" presStyleIdx="3" presStyleCnt="4">
        <dgm:presLayoutVars>
          <dgm:bulletEnabled val="1"/>
        </dgm:presLayoutVars>
      </dgm:prSet>
      <dgm:spPr/>
    </dgm:pt>
    <dgm:pt modelId="{FA337AE9-35C8-4709-9C0B-374B57435B12}" type="pres">
      <dgm:prSet presAssocID="{C6ACAB08-4C71-40C6-9E34-A7BEA45D9377}" presName="FourNodes_2_text" presStyleLbl="node1" presStyleIdx="3" presStyleCnt="4">
        <dgm:presLayoutVars>
          <dgm:bulletEnabled val="1"/>
        </dgm:presLayoutVars>
      </dgm:prSet>
      <dgm:spPr/>
    </dgm:pt>
    <dgm:pt modelId="{B86979FF-CE42-4C09-9237-C764D8764A3E}" type="pres">
      <dgm:prSet presAssocID="{C6ACAB08-4C71-40C6-9E34-A7BEA45D9377}" presName="FourNodes_3_text" presStyleLbl="node1" presStyleIdx="3" presStyleCnt="4">
        <dgm:presLayoutVars>
          <dgm:bulletEnabled val="1"/>
        </dgm:presLayoutVars>
      </dgm:prSet>
      <dgm:spPr/>
    </dgm:pt>
    <dgm:pt modelId="{F198EC62-940F-4BBB-AE9F-F7F1C25CC3CE}" type="pres">
      <dgm:prSet presAssocID="{C6ACAB08-4C71-40C6-9E34-A7BEA45D9377}" presName="FourNodes_4_text" presStyleLbl="node1" presStyleIdx="3" presStyleCnt="4">
        <dgm:presLayoutVars>
          <dgm:bulletEnabled val="1"/>
        </dgm:presLayoutVars>
      </dgm:prSet>
      <dgm:spPr/>
    </dgm:pt>
  </dgm:ptLst>
  <dgm:cxnLst>
    <dgm:cxn modelId="{0172091C-DF28-42BD-AA6E-201254207A03}" srcId="{C6ACAB08-4C71-40C6-9E34-A7BEA45D9377}" destId="{E31C4FE6-2042-4778-9CCE-1A32C60E1254}" srcOrd="2" destOrd="0" parTransId="{87AFB5C7-364E-4A23-A37C-3BAC73A16142}" sibTransId="{64EB0F48-DCE1-4E95-8BE2-9BC16058AA06}"/>
    <dgm:cxn modelId="{43BE9827-DC2B-4061-9954-29B668354C57}" type="presOf" srcId="{64EB0F48-DCE1-4E95-8BE2-9BC16058AA06}" destId="{04D39EC7-F265-48AC-83AF-587840E8C12E}" srcOrd="0" destOrd="0" presId="urn:microsoft.com/office/officeart/2005/8/layout/vProcess5"/>
    <dgm:cxn modelId="{D05F5E3F-FEA3-480E-9416-FCEA2AFA03C5}" type="presOf" srcId="{E449B02C-00BD-41EF-B918-8A988CA47EC0}" destId="{8E5C48D9-29EA-4D5F-8B4F-AC0ED5507355}" srcOrd="0" destOrd="0" presId="urn:microsoft.com/office/officeart/2005/8/layout/vProcess5"/>
    <dgm:cxn modelId="{60660244-5415-425B-AD50-722CBEFAB85C}" type="presOf" srcId="{5425B25E-D7F4-4BD4-8E43-D89812719C7D}" destId="{424D0837-816D-4E35-BF59-C62937EE410B}" srcOrd="0" destOrd="0" presId="urn:microsoft.com/office/officeart/2005/8/layout/vProcess5"/>
    <dgm:cxn modelId="{AA37FE68-9A4B-46FC-98CF-435DEC2FCC17}" type="presOf" srcId="{84580C4A-8C49-4177-8549-7CF1DE99A388}" destId="{FA337AE9-35C8-4709-9C0B-374B57435B12}" srcOrd="1" destOrd="0" presId="urn:microsoft.com/office/officeart/2005/8/layout/vProcess5"/>
    <dgm:cxn modelId="{091B156A-9178-4EFD-8214-79B09DABC752}" srcId="{C6ACAB08-4C71-40C6-9E34-A7BEA45D9377}" destId="{1012F218-78F6-413F-A9A4-1171C4834C4F}" srcOrd="0" destOrd="0" parTransId="{9DC1B635-5C6C-4410-A4C8-54C1997075ED}" sibTransId="{5425B25E-D7F4-4BD4-8E43-D89812719C7D}"/>
    <dgm:cxn modelId="{036E8B77-885B-4CE8-B424-8E60F50A74D0}" srcId="{C6ACAB08-4C71-40C6-9E34-A7BEA45D9377}" destId="{CBEA2E4F-7715-428E-90F6-39597F9F9711}" srcOrd="3" destOrd="0" parTransId="{8EAE77BA-49D5-4BD0-AB17-57B6DAE273BA}" sibTransId="{B33AD820-E951-4ED1-8F80-18B0F20D4C3C}"/>
    <dgm:cxn modelId="{E2A1B759-F9A7-42E6-AD98-BB8C3BDA28F6}" type="presOf" srcId="{E31C4FE6-2042-4778-9CCE-1A32C60E1254}" destId="{04A3DB56-5A54-4474-BEF6-5F2BDEB227EB}" srcOrd="0" destOrd="0" presId="urn:microsoft.com/office/officeart/2005/8/layout/vProcess5"/>
    <dgm:cxn modelId="{1F60C57A-5DAA-4E36-B6C0-2D8E476234F0}" type="presOf" srcId="{CBEA2E4F-7715-428E-90F6-39597F9F9711}" destId="{CC5D9039-F22E-4146-ADEF-2968DE2C7072}" srcOrd="0" destOrd="0" presId="urn:microsoft.com/office/officeart/2005/8/layout/vProcess5"/>
    <dgm:cxn modelId="{E62B9E8A-6F29-4EF7-93AA-909135711691}" type="presOf" srcId="{C6ACAB08-4C71-40C6-9E34-A7BEA45D9377}" destId="{6B20BB77-6267-433D-944F-7F775F337D0B}" srcOrd="0" destOrd="0" presId="urn:microsoft.com/office/officeart/2005/8/layout/vProcess5"/>
    <dgm:cxn modelId="{992149A3-A0BF-447A-841E-3F6CE039977A}" type="presOf" srcId="{1012F218-78F6-413F-A9A4-1171C4834C4F}" destId="{08D0C450-507F-4F89-BD58-34F59E0BD98E}" srcOrd="0" destOrd="0" presId="urn:microsoft.com/office/officeart/2005/8/layout/vProcess5"/>
    <dgm:cxn modelId="{222D53A6-0E18-4D8D-9DDC-A0E08DBA0014}" type="presOf" srcId="{CBEA2E4F-7715-428E-90F6-39597F9F9711}" destId="{F198EC62-940F-4BBB-AE9F-F7F1C25CC3CE}" srcOrd="1" destOrd="0" presId="urn:microsoft.com/office/officeart/2005/8/layout/vProcess5"/>
    <dgm:cxn modelId="{0DBB5EA7-B3BE-4079-992E-B41C0F4CBB27}" srcId="{C6ACAB08-4C71-40C6-9E34-A7BEA45D9377}" destId="{84580C4A-8C49-4177-8549-7CF1DE99A388}" srcOrd="1" destOrd="0" parTransId="{F75DB6E8-AB76-416C-B864-E36D68D1440D}" sibTransId="{E449B02C-00BD-41EF-B918-8A988CA47EC0}"/>
    <dgm:cxn modelId="{F90762BD-E2C3-4BBD-8BEA-5444CDFB55EC}" type="presOf" srcId="{E31C4FE6-2042-4778-9CCE-1A32C60E1254}" destId="{B86979FF-CE42-4C09-9237-C764D8764A3E}" srcOrd="1" destOrd="0" presId="urn:microsoft.com/office/officeart/2005/8/layout/vProcess5"/>
    <dgm:cxn modelId="{C7C535CD-E2FE-44A5-89EF-7C080FA4E57D}" type="presOf" srcId="{1012F218-78F6-413F-A9A4-1171C4834C4F}" destId="{AED2DE91-A635-4B85-BC3B-F0528B8F7CB1}" srcOrd="1" destOrd="0" presId="urn:microsoft.com/office/officeart/2005/8/layout/vProcess5"/>
    <dgm:cxn modelId="{4D846DF3-D24C-4C47-95BD-B2894D291687}" type="presOf" srcId="{84580C4A-8C49-4177-8549-7CF1DE99A388}" destId="{FB7D31E9-9CF2-4C37-B52B-DDF9EB9EABE3}" srcOrd="0" destOrd="0" presId="urn:microsoft.com/office/officeart/2005/8/layout/vProcess5"/>
    <dgm:cxn modelId="{942FE64A-835E-474D-91D4-D4898F5E09B6}" type="presParOf" srcId="{6B20BB77-6267-433D-944F-7F775F337D0B}" destId="{5C7F0737-A198-4903-BAFB-D93EC50F6968}" srcOrd="0" destOrd="0" presId="urn:microsoft.com/office/officeart/2005/8/layout/vProcess5"/>
    <dgm:cxn modelId="{ABB56FDA-A901-4B06-A6DC-DC3219A13275}" type="presParOf" srcId="{6B20BB77-6267-433D-944F-7F775F337D0B}" destId="{08D0C450-507F-4F89-BD58-34F59E0BD98E}" srcOrd="1" destOrd="0" presId="urn:microsoft.com/office/officeart/2005/8/layout/vProcess5"/>
    <dgm:cxn modelId="{4E341E75-D2BE-4ABE-A009-492213ACC7C8}" type="presParOf" srcId="{6B20BB77-6267-433D-944F-7F775F337D0B}" destId="{FB7D31E9-9CF2-4C37-B52B-DDF9EB9EABE3}" srcOrd="2" destOrd="0" presId="urn:microsoft.com/office/officeart/2005/8/layout/vProcess5"/>
    <dgm:cxn modelId="{0533EB17-7468-444D-A7D7-BDB351F82531}" type="presParOf" srcId="{6B20BB77-6267-433D-944F-7F775F337D0B}" destId="{04A3DB56-5A54-4474-BEF6-5F2BDEB227EB}" srcOrd="3" destOrd="0" presId="urn:microsoft.com/office/officeart/2005/8/layout/vProcess5"/>
    <dgm:cxn modelId="{75823FC5-40AE-4C7C-ADCE-56DD109F2ED9}" type="presParOf" srcId="{6B20BB77-6267-433D-944F-7F775F337D0B}" destId="{CC5D9039-F22E-4146-ADEF-2968DE2C7072}" srcOrd="4" destOrd="0" presId="urn:microsoft.com/office/officeart/2005/8/layout/vProcess5"/>
    <dgm:cxn modelId="{584867F1-490D-40C5-B65E-C3FF867A8BCE}" type="presParOf" srcId="{6B20BB77-6267-433D-944F-7F775F337D0B}" destId="{424D0837-816D-4E35-BF59-C62937EE410B}" srcOrd="5" destOrd="0" presId="urn:microsoft.com/office/officeart/2005/8/layout/vProcess5"/>
    <dgm:cxn modelId="{3782AC38-D8A8-4F6E-9D6C-18E589D08EF3}" type="presParOf" srcId="{6B20BB77-6267-433D-944F-7F775F337D0B}" destId="{8E5C48D9-29EA-4D5F-8B4F-AC0ED5507355}" srcOrd="6" destOrd="0" presId="urn:microsoft.com/office/officeart/2005/8/layout/vProcess5"/>
    <dgm:cxn modelId="{12F2051F-607C-44DA-AA2C-6E3686DE7374}" type="presParOf" srcId="{6B20BB77-6267-433D-944F-7F775F337D0B}" destId="{04D39EC7-F265-48AC-83AF-587840E8C12E}" srcOrd="7" destOrd="0" presId="urn:microsoft.com/office/officeart/2005/8/layout/vProcess5"/>
    <dgm:cxn modelId="{D47A9648-6FF5-44B3-9CC4-B4CDCC1D9612}" type="presParOf" srcId="{6B20BB77-6267-433D-944F-7F775F337D0B}" destId="{AED2DE91-A635-4B85-BC3B-F0528B8F7CB1}" srcOrd="8" destOrd="0" presId="urn:microsoft.com/office/officeart/2005/8/layout/vProcess5"/>
    <dgm:cxn modelId="{71206D4C-F462-4033-B011-AF186507E905}" type="presParOf" srcId="{6B20BB77-6267-433D-944F-7F775F337D0B}" destId="{FA337AE9-35C8-4709-9C0B-374B57435B12}" srcOrd="9" destOrd="0" presId="urn:microsoft.com/office/officeart/2005/8/layout/vProcess5"/>
    <dgm:cxn modelId="{9400FD33-9F49-4512-BF53-3436C9012866}" type="presParOf" srcId="{6B20BB77-6267-433D-944F-7F775F337D0B}" destId="{B86979FF-CE42-4C09-9237-C764D8764A3E}" srcOrd="10" destOrd="0" presId="urn:microsoft.com/office/officeart/2005/8/layout/vProcess5"/>
    <dgm:cxn modelId="{2C934ACF-26E5-44B9-AB53-CA39F7B4857E}" type="presParOf" srcId="{6B20BB77-6267-433D-944F-7F775F337D0B}" destId="{F198EC62-940F-4BBB-AE9F-F7F1C25CC3C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ACAB08-4C71-40C6-9E34-A7BEA45D9377}" type="doc">
      <dgm:prSet loTypeId="urn:microsoft.com/office/officeart/2005/8/layout/vProcess5" loCatId="process" qsTypeId="urn:microsoft.com/office/officeart/2005/8/quickstyle/simple1" qsCatId="simple" csTypeId="urn:microsoft.com/office/officeart/2005/8/colors/accent2_1" csCatId="accent2" phldr="1"/>
      <dgm:spPr/>
    </dgm:pt>
    <dgm:pt modelId="{1012F218-78F6-413F-A9A4-1171C4834C4F}">
      <dgm:prSet phldrT="[Text]"/>
      <dgm:spPr/>
      <dgm:t>
        <a:bodyPr/>
        <a:lstStyle/>
        <a:p>
          <a:r>
            <a:rPr lang="en-US" dirty="0"/>
            <a:t>Course Information</a:t>
          </a:r>
        </a:p>
      </dgm:t>
    </dgm:pt>
    <dgm:pt modelId="{9DC1B635-5C6C-4410-A4C8-54C1997075ED}" type="parTrans" cxnId="{091B156A-9178-4EFD-8214-79B09DABC752}">
      <dgm:prSet/>
      <dgm:spPr/>
      <dgm:t>
        <a:bodyPr/>
        <a:lstStyle/>
        <a:p>
          <a:endParaRPr lang="en-US"/>
        </a:p>
      </dgm:t>
    </dgm:pt>
    <dgm:pt modelId="{5425B25E-D7F4-4BD4-8E43-D89812719C7D}" type="sibTrans" cxnId="{091B156A-9178-4EFD-8214-79B09DABC752}">
      <dgm:prSet/>
      <dgm:spPr/>
      <dgm:t>
        <a:bodyPr/>
        <a:lstStyle/>
        <a:p>
          <a:endParaRPr lang="en-US"/>
        </a:p>
      </dgm:t>
    </dgm:pt>
    <dgm:pt modelId="{CBEA2E4F-7715-428E-90F6-39597F9F9711}">
      <dgm:prSet phldrT="[Text]"/>
      <dgm:spPr>
        <a:solidFill>
          <a:schemeClr val="accent2"/>
        </a:solidFill>
      </dgm:spPr>
      <dgm:t>
        <a:bodyPr/>
        <a:lstStyle/>
        <a:p>
          <a:r>
            <a:rPr lang="en-US" dirty="0">
              <a:solidFill>
                <a:schemeClr val="bg1"/>
              </a:solidFill>
            </a:rPr>
            <a:t>AI Impacts</a:t>
          </a:r>
        </a:p>
      </dgm:t>
    </dgm:pt>
    <dgm:pt modelId="{8EAE77BA-49D5-4BD0-AB17-57B6DAE273BA}" type="parTrans" cxnId="{036E8B77-885B-4CE8-B424-8E60F50A74D0}">
      <dgm:prSet/>
      <dgm:spPr/>
      <dgm:t>
        <a:bodyPr/>
        <a:lstStyle/>
        <a:p>
          <a:endParaRPr lang="en-US"/>
        </a:p>
      </dgm:t>
    </dgm:pt>
    <dgm:pt modelId="{B33AD820-E951-4ED1-8F80-18B0F20D4C3C}" type="sibTrans" cxnId="{036E8B77-885B-4CE8-B424-8E60F50A74D0}">
      <dgm:prSet/>
      <dgm:spPr/>
      <dgm:t>
        <a:bodyPr/>
        <a:lstStyle/>
        <a:p>
          <a:endParaRPr lang="en-US"/>
        </a:p>
      </dgm:t>
    </dgm:pt>
    <dgm:pt modelId="{84580C4A-8C49-4177-8549-7CF1DE99A388}">
      <dgm:prSet phldrT="[Text]"/>
      <dgm:spPr/>
      <dgm:t>
        <a:bodyPr/>
        <a:lstStyle/>
        <a:p>
          <a:r>
            <a:rPr lang="en-US" dirty="0"/>
            <a:t>Intro to Artificial Intelligence</a:t>
          </a:r>
        </a:p>
      </dgm:t>
    </dgm:pt>
    <dgm:pt modelId="{F75DB6E8-AB76-416C-B864-E36D68D1440D}" type="parTrans" cxnId="{0DBB5EA7-B3BE-4079-992E-B41C0F4CBB27}">
      <dgm:prSet/>
      <dgm:spPr/>
      <dgm:t>
        <a:bodyPr/>
        <a:lstStyle/>
        <a:p>
          <a:endParaRPr lang="en-US"/>
        </a:p>
      </dgm:t>
    </dgm:pt>
    <dgm:pt modelId="{E449B02C-00BD-41EF-B918-8A988CA47EC0}" type="sibTrans" cxnId="{0DBB5EA7-B3BE-4079-992E-B41C0F4CBB27}">
      <dgm:prSet/>
      <dgm:spPr/>
      <dgm:t>
        <a:bodyPr/>
        <a:lstStyle/>
        <a:p>
          <a:endParaRPr lang="en-US"/>
        </a:p>
      </dgm:t>
    </dgm:pt>
    <dgm:pt modelId="{E31C4FE6-2042-4778-9CCE-1A32C60E1254}">
      <dgm:prSet phldrT="[Text]"/>
      <dgm:spPr/>
      <dgm:t>
        <a:bodyPr/>
        <a:lstStyle/>
        <a:p>
          <a:r>
            <a:rPr lang="en-US" dirty="0"/>
            <a:t>History of AI</a:t>
          </a:r>
        </a:p>
      </dgm:t>
    </dgm:pt>
    <dgm:pt modelId="{87AFB5C7-364E-4A23-A37C-3BAC73A16142}" type="parTrans" cxnId="{0172091C-DF28-42BD-AA6E-201254207A03}">
      <dgm:prSet/>
      <dgm:spPr/>
      <dgm:t>
        <a:bodyPr/>
        <a:lstStyle/>
        <a:p>
          <a:endParaRPr lang="en-US"/>
        </a:p>
      </dgm:t>
    </dgm:pt>
    <dgm:pt modelId="{64EB0F48-DCE1-4E95-8BE2-9BC16058AA06}" type="sibTrans" cxnId="{0172091C-DF28-42BD-AA6E-201254207A03}">
      <dgm:prSet/>
      <dgm:spPr/>
      <dgm:t>
        <a:bodyPr/>
        <a:lstStyle/>
        <a:p>
          <a:endParaRPr lang="en-US"/>
        </a:p>
      </dgm:t>
    </dgm:pt>
    <dgm:pt modelId="{6B20BB77-6267-433D-944F-7F775F337D0B}" type="pres">
      <dgm:prSet presAssocID="{C6ACAB08-4C71-40C6-9E34-A7BEA45D9377}" presName="outerComposite" presStyleCnt="0">
        <dgm:presLayoutVars>
          <dgm:chMax val="5"/>
          <dgm:dir/>
          <dgm:resizeHandles val="exact"/>
        </dgm:presLayoutVars>
      </dgm:prSet>
      <dgm:spPr/>
    </dgm:pt>
    <dgm:pt modelId="{5C7F0737-A198-4903-BAFB-D93EC50F6968}" type="pres">
      <dgm:prSet presAssocID="{C6ACAB08-4C71-40C6-9E34-A7BEA45D9377}" presName="dummyMaxCanvas" presStyleCnt="0">
        <dgm:presLayoutVars/>
      </dgm:prSet>
      <dgm:spPr/>
    </dgm:pt>
    <dgm:pt modelId="{FECA6796-F70A-437F-A2AD-AA5DBA76EFB7}" type="pres">
      <dgm:prSet presAssocID="{C6ACAB08-4C71-40C6-9E34-A7BEA45D9377}" presName="FourNodes_1" presStyleLbl="node1" presStyleIdx="0" presStyleCnt="4">
        <dgm:presLayoutVars>
          <dgm:bulletEnabled val="1"/>
        </dgm:presLayoutVars>
      </dgm:prSet>
      <dgm:spPr/>
    </dgm:pt>
    <dgm:pt modelId="{9700537B-EDC8-48F3-BCEE-691DF27FBC08}" type="pres">
      <dgm:prSet presAssocID="{C6ACAB08-4C71-40C6-9E34-A7BEA45D9377}" presName="FourNodes_2" presStyleLbl="node1" presStyleIdx="1" presStyleCnt="4">
        <dgm:presLayoutVars>
          <dgm:bulletEnabled val="1"/>
        </dgm:presLayoutVars>
      </dgm:prSet>
      <dgm:spPr/>
    </dgm:pt>
    <dgm:pt modelId="{994AC650-61BD-42F2-B4F8-0AB2EE19235A}" type="pres">
      <dgm:prSet presAssocID="{C6ACAB08-4C71-40C6-9E34-A7BEA45D9377}" presName="FourNodes_3" presStyleLbl="node1" presStyleIdx="2" presStyleCnt="4">
        <dgm:presLayoutVars>
          <dgm:bulletEnabled val="1"/>
        </dgm:presLayoutVars>
      </dgm:prSet>
      <dgm:spPr/>
    </dgm:pt>
    <dgm:pt modelId="{82C21374-FA67-4A49-9F3F-439ECEBB3A30}" type="pres">
      <dgm:prSet presAssocID="{C6ACAB08-4C71-40C6-9E34-A7BEA45D9377}" presName="FourNodes_4" presStyleLbl="node1" presStyleIdx="3" presStyleCnt="4">
        <dgm:presLayoutVars>
          <dgm:bulletEnabled val="1"/>
        </dgm:presLayoutVars>
      </dgm:prSet>
      <dgm:spPr/>
    </dgm:pt>
    <dgm:pt modelId="{3B85FC48-0D0F-4B07-A162-B4DA2DF2F5A3}" type="pres">
      <dgm:prSet presAssocID="{C6ACAB08-4C71-40C6-9E34-A7BEA45D9377}" presName="FourConn_1-2" presStyleLbl="fgAccFollowNode1" presStyleIdx="0" presStyleCnt="3">
        <dgm:presLayoutVars>
          <dgm:bulletEnabled val="1"/>
        </dgm:presLayoutVars>
      </dgm:prSet>
      <dgm:spPr/>
    </dgm:pt>
    <dgm:pt modelId="{E4549F3F-C93D-444A-827C-C14D2BF8F0AB}" type="pres">
      <dgm:prSet presAssocID="{C6ACAB08-4C71-40C6-9E34-A7BEA45D9377}" presName="FourConn_2-3" presStyleLbl="fgAccFollowNode1" presStyleIdx="1" presStyleCnt="3">
        <dgm:presLayoutVars>
          <dgm:bulletEnabled val="1"/>
        </dgm:presLayoutVars>
      </dgm:prSet>
      <dgm:spPr/>
    </dgm:pt>
    <dgm:pt modelId="{CA12633C-58E6-4095-8A63-42E7B2009533}" type="pres">
      <dgm:prSet presAssocID="{C6ACAB08-4C71-40C6-9E34-A7BEA45D9377}" presName="FourConn_3-4" presStyleLbl="fgAccFollowNode1" presStyleIdx="2" presStyleCnt="3">
        <dgm:presLayoutVars>
          <dgm:bulletEnabled val="1"/>
        </dgm:presLayoutVars>
      </dgm:prSet>
      <dgm:spPr/>
    </dgm:pt>
    <dgm:pt modelId="{9916C519-EBD9-4D86-BAC0-107AC56ABF9C}" type="pres">
      <dgm:prSet presAssocID="{C6ACAB08-4C71-40C6-9E34-A7BEA45D9377}" presName="FourNodes_1_text" presStyleLbl="node1" presStyleIdx="3" presStyleCnt="4">
        <dgm:presLayoutVars>
          <dgm:bulletEnabled val="1"/>
        </dgm:presLayoutVars>
      </dgm:prSet>
      <dgm:spPr/>
    </dgm:pt>
    <dgm:pt modelId="{8CB8F6DE-06EB-439A-9CBD-B25AAA26CD6E}" type="pres">
      <dgm:prSet presAssocID="{C6ACAB08-4C71-40C6-9E34-A7BEA45D9377}" presName="FourNodes_2_text" presStyleLbl="node1" presStyleIdx="3" presStyleCnt="4">
        <dgm:presLayoutVars>
          <dgm:bulletEnabled val="1"/>
        </dgm:presLayoutVars>
      </dgm:prSet>
      <dgm:spPr/>
    </dgm:pt>
    <dgm:pt modelId="{3646E14B-23C0-4B60-BF66-743AE62C40C1}" type="pres">
      <dgm:prSet presAssocID="{C6ACAB08-4C71-40C6-9E34-A7BEA45D9377}" presName="FourNodes_3_text" presStyleLbl="node1" presStyleIdx="3" presStyleCnt="4">
        <dgm:presLayoutVars>
          <dgm:bulletEnabled val="1"/>
        </dgm:presLayoutVars>
      </dgm:prSet>
      <dgm:spPr/>
    </dgm:pt>
    <dgm:pt modelId="{6FCFD9B0-44DC-4F01-9B5A-C0CB2210C08F}" type="pres">
      <dgm:prSet presAssocID="{C6ACAB08-4C71-40C6-9E34-A7BEA45D9377}" presName="FourNodes_4_text" presStyleLbl="node1" presStyleIdx="3" presStyleCnt="4">
        <dgm:presLayoutVars>
          <dgm:bulletEnabled val="1"/>
        </dgm:presLayoutVars>
      </dgm:prSet>
      <dgm:spPr/>
    </dgm:pt>
  </dgm:ptLst>
  <dgm:cxnLst>
    <dgm:cxn modelId="{3D0D5604-92B3-4260-A126-764864D25C70}" type="presOf" srcId="{84580C4A-8C49-4177-8549-7CF1DE99A388}" destId="{9700537B-EDC8-48F3-BCEE-691DF27FBC08}" srcOrd="0" destOrd="0" presId="urn:microsoft.com/office/officeart/2005/8/layout/vProcess5"/>
    <dgm:cxn modelId="{98726810-BD26-43E3-9E2D-2C07CA158E68}" type="presOf" srcId="{C6ACAB08-4C71-40C6-9E34-A7BEA45D9377}" destId="{6B20BB77-6267-433D-944F-7F775F337D0B}" srcOrd="0" destOrd="0" presId="urn:microsoft.com/office/officeart/2005/8/layout/vProcess5"/>
    <dgm:cxn modelId="{0172091C-DF28-42BD-AA6E-201254207A03}" srcId="{C6ACAB08-4C71-40C6-9E34-A7BEA45D9377}" destId="{E31C4FE6-2042-4778-9CCE-1A32C60E1254}" srcOrd="2" destOrd="0" parTransId="{87AFB5C7-364E-4A23-A37C-3BAC73A16142}" sibTransId="{64EB0F48-DCE1-4E95-8BE2-9BC16058AA06}"/>
    <dgm:cxn modelId="{08560D21-0C46-45FF-9784-2F4BC437E6CA}" type="presOf" srcId="{E31C4FE6-2042-4778-9CCE-1A32C60E1254}" destId="{994AC650-61BD-42F2-B4F8-0AB2EE19235A}" srcOrd="0" destOrd="0" presId="urn:microsoft.com/office/officeart/2005/8/layout/vProcess5"/>
    <dgm:cxn modelId="{BFF44D21-5DAC-40A6-B36B-B5B2838AB3D7}" type="presOf" srcId="{64EB0F48-DCE1-4E95-8BE2-9BC16058AA06}" destId="{CA12633C-58E6-4095-8A63-42E7B2009533}" srcOrd="0" destOrd="0" presId="urn:microsoft.com/office/officeart/2005/8/layout/vProcess5"/>
    <dgm:cxn modelId="{AE39F62A-C233-4517-89C4-3B97C67960DB}" type="presOf" srcId="{E449B02C-00BD-41EF-B918-8A988CA47EC0}" destId="{E4549F3F-C93D-444A-827C-C14D2BF8F0AB}" srcOrd="0" destOrd="0" presId="urn:microsoft.com/office/officeart/2005/8/layout/vProcess5"/>
    <dgm:cxn modelId="{FC49EF3E-DBBD-44C9-9F6D-BC8151A1573F}" type="presOf" srcId="{CBEA2E4F-7715-428E-90F6-39597F9F9711}" destId="{6FCFD9B0-44DC-4F01-9B5A-C0CB2210C08F}" srcOrd="1" destOrd="0" presId="urn:microsoft.com/office/officeart/2005/8/layout/vProcess5"/>
    <dgm:cxn modelId="{24D67446-3CBD-49D3-B250-C7D040EF7DDD}" type="presOf" srcId="{CBEA2E4F-7715-428E-90F6-39597F9F9711}" destId="{82C21374-FA67-4A49-9F3F-439ECEBB3A30}" srcOrd="0" destOrd="0" presId="urn:microsoft.com/office/officeart/2005/8/layout/vProcess5"/>
    <dgm:cxn modelId="{091B156A-9178-4EFD-8214-79B09DABC752}" srcId="{C6ACAB08-4C71-40C6-9E34-A7BEA45D9377}" destId="{1012F218-78F6-413F-A9A4-1171C4834C4F}" srcOrd="0" destOrd="0" parTransId="{9DC1B635-5C6C-4410-A4C8-54C1997075ED}" sibTransId="{5425B25E-D7F4-4BD4-8E43-D89812719C7D}"/>
    <dgm:cxn modelId="{036E8B77-885B-4CE8-B424-8E60F50A74D0}" srcId="{C6ACAB08-4C71-40C6-9E34-A7BEA45D9377}" destId="{CBEA2E4F-7715-428E-90F6-39597F9F9711}" srcOrd="3" destOrd="0" parTransId="{8EAE77BA-49D5-4BD0-AB17-57B6DAE273BA}" sibTransId="{B33AD820-E951-4ED1-8F80-18B0F20D4C3C}"/>
    <dgm:cxn modelId="{0DBB5EA7-B3BE-4079-992E-B41C0F4CBB27}" srcId="{C6ACAB08-4C71-40C6-9E34-A7BEA45D9377}" destId="{84580C4A-8C49-4177-8549-7CF1DE99A388}" srcOrd="1" destOrd="0" parTransId="{F75DB6E8-AB76-416C-B864-E36D68D1440D}" sibTransId="{E449B02C-00BD-41EF-B918-8A988CA47EC0}"/>
    <dgm:cxn modelId="{4E9E07B6-F50D-469E-B4F8-01EABC10E863}" type="presOf" srcId="{E31C4FE6-2042-4778-9CCE-1A32C60E1254}" destId="{3646E14B-23C0-4B60-BF66-743AE62C40C1}" srcOrd="1" destOrd="0" presId="urn:microsoft.com/office/officeart/2005/8/layout/vProcess5"/>
    <dgm:cxn modelId="{D0B0B0B9-64F9-4EB6-8430-A0A98743D47A}" type="presOf" srcId="{84580C4A-8C49-4177-8549-7CF1DE99A388}" destId="{8CB8F6DE-06EB-439A-9CBD-B25AAA26CD6E}" srcOrd="1" destOrd="0" presId="urn:microsoft.com/office/officeart/2005/8/layout/vProcess5"/>
    <dgm:cxn modelId="{940B99D8-3581-4A53-842A-5A679B094847}" type="presOf" srcId="{1012F218-78F6-413F-A9A4-1171C4834C4F}" destId="{9916C519-EBD9-4D86-BAC0-107AC56ABF9C}" srcOrd="1" destOrd="0" presId="urn:microsoft.com/office/officeart/2005/8/layout/vProcess5"/>
    <dgm:cxn modelId="{27A206F4-1F36-40D6-83B7-7ABADA118C19}" type="presOf" srcId="{1012F218-78F6-413F-A9A4-1171C4834C4F}" destId="{FECA6796-F70A-437F-A2AD-AA5DBA76EFB7}" srcOrd="0" destOrd="0" presId="urn:microsoft.com/office/officeart/2005/8/layout/vProcess5"/>
    <dgm:cxn modelId="{43DD91F8-5FC0-4E32-96BE-130CB1C92FE5}" type="presOf" srcId="{5425B25E-D7F4-4BD4-8E43-D89812719C7D}" destId="{3B85FC48-0D0F-4B07-A162-B4DA2DF2F5A3}" srcOrd="0" destOrd="0" presId="urn:microsoft.com/office/officeart/2005/8/layout/vProcess5"/>
    <dgm:cxn modelId="{922A0E15-5F00-4CBB-9C07-27B5EFBB9C8B}" type="presParOf" srcId="{6B20BB77-6267-433D-944F-7F775F337D0B}" destId="{5C7F0737-A198-4903-BAFB-D93EC50F6968}" srcOrd="0" destOrd="0" presId="urn:microsoft.com/office/officeart/2005/8/layout/vProcess5"/>
    <dgm:cxn modelId="{2EE18BF8-C163-4F1C-B822-756C27C76A16}" type="presParOf" srcId="{6B20BB77-6267-433D-944F-7F775F337D0B}" destId="{FECA6796-F70A-437F-A2AD-AA5DBA76EFB7}" srcOrd="1" destOrd="0" presId="urn:microsoft.com/office/officeart/2005/8/layout/vProcess5"/>
    <dgm:cxn modelId="{E0101648-7A13-4876-8D4A-874CA1227F22}" type="presParOf" srcId="{6B20BB77-6267-433D-944F-7F775F337D0B}" destId="{9700537B-EDC8-48F3-BCEE-691DF27FBC08}" srcOrd="2" destOrd="0" presId="urn:microsoft.com/office/officeart/2005/8/layout/vProcess5"/>
    <dgm:cxn modelId="{5037850B-1939-41B8-B99F-38FC80E226CF}" type="presParOf" srcId="{6B20BB77-6267-433D-944F-7F775F337D0B}" destId="{994AC650-61BD-42F2-B4F8-0AB2EE19235A}" srcOrd="3" destOrd="0" presId="urn:microsoft.com/office/officeart/2005/8/layout/vProcess5"/>
    <dgm:cxn modelId="{A6D1105D-AF9C-4274-88D0-824069DEBE1E}" type="presParOf" srcId="{6B20BB77-6267-433D-944F-7F775F337D0B}" destId="{82C21374-FA67-4A49-9F3F-439ECEBB3A30}" srcOrd="4" destOrd="0" presId="urn:microsoft.com/office/officeart/2005/8/layout/vProcess5"/>
    <dgm:cxn modelId="{35E0B1C3-9AC8-4640-B6A9-804D64AA05F8}" type="presParOf" srcId="{6B20BB77-6267-433D-944F-7F775F337D0B}" destId="{3B85FC48-0D0F-4B07-A162-B4DA2DF2F5A3}" srcOrd="5" destOrd="0" presId="urn:microsoft.com/office/officeart/2005/8/layout/vProcess5"/>
    <dgm:cxn modelId="{54068C0A-594D-4986-B54A-A1838E731CAB}" type="presParOf" srcId="{6B20BB77-6267-433D-944F-7F775F337D0B}" destId="{E4549F3F-C93D-444A-827C-C14D2BF8F0AB}" srcOrd="6" destOrd="0" presId="urn:microsoft.com/office/officeart/2005/8/layout/vProcess5"/>
    <dgm:cxn modelId="{A679A177-2D9F-4433-96F3-B5F421E72D9D}" type="presParOf" srcId="{6B20BB77-6267-433D-944F-7F775F337D0B}" destId="{CA12633C-58E6-4095-8A63-42E7B2009533}" srcOrd="7" destOrd="0" presId="urn:microsoft.com/office/officeart/2005/8/layout/vProcess5"/>
    <dgm:cxn modelId="{F009B8B8-44FD-4C54-BE35-ACA5729239B2}" type="presParOf" srcId="{6B20BB77-6267-433D-944F-7F775F337D0B}" destId="{9916C519-EBD9-4D86-BAC0-107AC56ABF9C}" srcOrd="8" destOrd="0" presId="urn:microsoft.com/office/officeart/2005/8/layout/vProcess5"/>
    <dgm:cxn modelId="{1F978E81-E6CC-4E37-AD18-A194C118F1C2}" type="presParOf" srcId="{6B20BB77-6267-433D-944F-7F775F337D0B}" destId="{8CB8F6DE-06EB-439A-9CBD-B25AAA26CD6E}" srcOrd="9" destOrd="0" presId="urn:microsoft.com/office/officeart/2005/8/layout/vProcess5"/>
    <dgm:cxn modelId="{F2C70704-F5CF-4EF6-A0CC-2E9E604A2E53}" type="presParOf" srcId="{6B20BB77-6267-433D-944F-7F775F337D0B}" destId="{3646E14B-23C0-4B60-BF66-743AE62C40C1}" srcOrd="10" destOrd="0" presId="urn:microsoft.com/office/officeart/2005/8/layout/vProcess5"/>
    <dgm:cxn modelId="{39B7AA7D-3D93-49BC-99D6-822E6BC52EFB}" type="presParOf" srcId="{6B20BB77-6267-433D-944F-7F775F337D0B}" destId="{6FCFD9B0-44DC-4F01-9B5A-C0CB2210C08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FBDCB-D147-4D4F-861F-D2132359A29B}">
      <dsp:nvSpPr>
        <dsp:cNvPr id="0" name=""/>
        <dsp:cNvSpPr/>
      </dsp:nvSpPr>
      <dsp:spPr>
        <a:xfrm>
          <a:off x="0" y="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Course Information</a:t>
          </a:r>
        </a:p>
      </dsp:txBody>
      <dsp:txXfrm>
        <a:off x="34916" y="34916"/>
        <a:ext cx="5115290" cy="1122274"/>
      </dsp:txXfrm>
    </dsp:sp>
    <dsp:sp modelId="{417796A5-5EF3-4BE2-A8CC-816CCC76F2C6}">
      <dsp:nvSpPr>
        <dsp:cNvPr id="0" name=""/>
        <dsp:cNvSpPr/>
      </dsp:nvSpPr>
      <dsp:spPr>
        <a:xfrm>
          <a:off x="544575" y="1408853"/>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 to Artificial Intelligence</a:t>
          </a:r>
        </a:p>
      </dsp:txBody>
      <dsp:txXfrm>
        <a:off x="579491" y="1443769"/>
        <a:ext cx="5113122" cy="1122274"/>
      </dsp:txXfrm>
    </dsp:sp>
    <dsp:sp modelId="{4F63FA68-8730-4A11-A0BF-BC5E06C2A636}">
      <dsp:nvSpPr>
        <dsp:cNvPr id="0" name=""/>
        <dsp:cNvSpPr/>
      </dsp:nvSpPr>
      <dsp:spPr>
        <a:xfrm>
          <a:off x="1081024" y="2817706"/>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History of AI</a:t>
          </a:r>
        </a:p>
      </dsp:txBody>
      <dsp:txXfrm>
        <a:off x="1115940" y="2852622"/>
        <a:ext cx="5121250" cy="1122274"/>
      </dsp:txXfrm>
    </dsp:sp>
    <dsp:sp modelId="{2FC0DC70-596E-4B0D-A716-E349C4B19499}">
      <dsp:nvSpPr>
        <dsp:cNvPr id="0" name=""/>
        <dsp:cNvSpPr/>
      </dsp:nvSpPr>
      <dsp:spPr>
        <a:xfrm>
          <a:off x="1625599" y="422656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rPr>
            <a:t>AI Impacts</a:t>
          </a:r>
        </a:p>
      </dsp:txBody>
      <dsp:txXfrm>
        <a:off x="1660515" y="4261476"/>
        <a:ext cx="5113122" cy="1122274"/>
      </dsp:txXfrm>
    </dsp:sp>
    <dsp:sp modelId="{9A8FAB8D-9207-4AC6-90DC-B9CF0AF10935}">
      <dsp:nvSpPr>
        <dsp:cNvPr id="0" name=""/>
        <dsp:cNvSpPr/>
      </dsp:nvSpPr>
      <dsp:spPr>
        <a:xfrm>
          <a:off x="5727530" y="913045"/>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AD9B80A6-9EDE-4665-B8F9-D112330923F1}">
      <dsp:nvSpPr>
        <dsp:cNvPr id="0" name=""/>
        <dsp:cNvSpPr/>
      </dsp:nvSpPr>
      <dsp:spPr>
        <a:xfrm>
          <a:off x="6272106" y="2321898"/>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1D84CE02-B7EB-488A-B564-3CBF3DF03770}">
      <dsp:nvSpPr>
        <dsp:cNvPr id="0" name=""/>
        <dsp:cNvSpPr/>
      </dsp:nvSpPr>
      <dsp:spPr>
        <a:xfrm>
          <a:off x="6808554" y="3730752"/>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09128-66DF-4490-A3EF-912ACA2E696A}">
      <dsp:nvSpPr>
        <dsp:cNvPr id="0" name=""/>
        <dsp:cNvSpPr/>
      </dsp:nvSpPr>
      <dsp:spPr>
        <a:xfrm>
          <a:off x="0" y="0"/>
          <a:ext cx="6502400" cy="1192106"/>
        </a:xfrm>
        <a:prstGeom prst="roundRect">
          <a:avLst>
            <a:gd name="adj" fmla="val 10000"/>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Course Information</a:t>
          </a:r>
        </a:p>
      </dsp:txBody>
      <dsp:txXfrm>
        <a:off x="34916" y="34916"/>
        <a:ext cx="5115290" cy="1122274"/>
      </dsp:txXfrm>
    </dsp:sp>
    <dsp:sp modelId="{B61986D9-F19C-4D1F-88AC-D07E454E8EE4}">
      <dsp:nvSpPr>
        <dsp:cNvPr id="0" name=""/>
        <dsp:cNvSpPr/>
      </dsp:nvSpPr>
      <dsp:spPr>
        <a:xfrm>
          <a:off x="544575" y="1408853"/>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 to Artificial Intelligence</a:t>
          </a:r>
        </a:p>
      </dsp:txBody>
      <dsp:txXfrm>
        <a:off x="579491" y="1443769"/>
        <a:ext cx="5113122" cy="1122274"/>
      </dsp:txXfrm>
    </dsp:sp>
    <dsp:sp modelId="{60855FE1-B3CE-4818-8FB4-CDFF191C6C20}">
      <dsp:nvSpPr>
        <dsp:cNvPr id="0" name=""/>
        <dsp:cNvSpPr/>
      </dsp:nvSpPr>
      <dsp:spPr>
        <a:xfrm>
          <a:off x="1081024" y="2817706"/>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History of AI</a:t>
          </a:r>
        </a:p>
      </dsp:txBody>
      <dsp:txXfrm>
        <a:off x="1115940" y="2852622"/>
        <a:ext cx="5121250" cy="1122274"/>
      </dsp:txXfrm>
    </dsp:sp>
    <dsp:sp modelId="{CE7AC8C1-F2EF-4E80-8301-563B1C33C106}">
      <dsp:nvSpPr>
        <dsp:cNvPr id="0" name=""/>
        <dsp:cNvSpPr/>
      </dsp:nvSpPr>
      <dsp:spPr>
        <a:xfrm>
          <a:off x="1625599" y="422656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rPr>
            <a:t>AI Impacts</a:t>
          </a:r>
        </a:p>
      </dsp:txBody>
      <dsp:txXfrm>
        <a:off x="1660515" y="4261476"/>
        <a:ext cx="5113122" cy="1122274"/>
      </dsp:txXfrm>
    </dsp:sp>
    <dsp:sp modelId="{391396CC-2E78-471A-AF73-5E7EDAA6B0C4}">
      <dsp:nvSpPr>
        <dsp:cNvPr id="0" name=""/>
        <dsp:cNvSpPr/>
      </dsp:nvSpPr>
      <dsp:spPr>
        <a:xfrm>
          <a:off x="5727530" y="913045"/>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0E795FB8-29D5-4BA7-998A-A849A7EA5805}">
      <dsp:nvSpPr>
        <dsp:cNvPr id="0" name=""/>
        <dsp:cNvSpPr/>
      </dsp:nvSpPr>
      <dsp:spPr>
        <a:xfrm>
          <a:off x="6272106" y="2321898"/>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EC7B11B2-A8A4-4CFA-BB30-DFE6E9304D85}">
      <dsp:nvSpPr>
        <dsp:cNvPr id="0" name=""/>
        <dsp:cNvSpPr/>
      </dsp:nvSpPr>
      <dsp:spPr>
        <a:xfrm>
          <a:off x="6808554" y="3730752"/>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71664-6827-4860-BB54-DE73A11C162B}">
      <dsp:nvSpPr>
        <dsp:cNvPr id="0" name=""/>
        <dsp:cNvSpPr/>
      </dsp:nvSpPr>
      <dsp:spPr>
        <a:xfrm>
          <a:off x="0" y="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Course Information</a:t>
          </a:r>
        </a:p>
      </dsp:txBody>
      <dsp:txXfrm>
        <a:off x="34916" y="34916"/>
        <a:ext cx="5115290" cy="1122274"/>
      </dsp:txXfrm>
    </dsp:sp>
    <dsp:sp modelId="{1315A28D-A028-4A24-B66C-9F5BE40BD0C5}">
      <dsp:nvSpPr>
        <dsp:cNvPr id="0" name=""/>
        <dsp:cNvSpPr/>
      </dsp:nvSpPr>
      <dsp:spPr>
        <a:xfrm>
          <a:off x="544575" y="1408853"/>
          <a:ext cx="6502400" cy="1192106"/>
        </a:xfrm>
        <a:prstGeom prst="roundRect">
          <a:avLst>
            <a:gd name="adj" fmla="val 10000"/>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Intro to Artificial Intelligence</a:t>
          </a:r>
        </a:p>
      </dsp:txBody>
      <dsp:txXfrm>
        <a:off x="579491" y="1443769"/>
        <a:ext cx="5113122" cy="1122274"/>
      </dsp:txXfrm>
    </dsp:sp>
    <dsp:sp modelId="{90E9CB12-D3ED-4DA3-A497-1BFDB31F8651}">
      <dsp:nvSpPr>
        <dsp:cNvPr id="0" name=""/>
        <dsp:cNvSpPr/>
      </dsp:nvSpPr>
      <dsp:spPr>
        <a:xfrm>
          <a:off x="1081024" y="2817706"/>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History of AI</a:t>
          </a:r>
        </a:p>
      </dsp:txBody>
      <dsp:txXfrm>
        <a:off x="1115940" y="2852622"/>
        <a:ext cx="5121250" cy="1122274"/>
      </dsp:txXfrm>
    </dsp:sp>
    <dsp:sp modelId="{4915A4A1-92E5-43F1-A659-5B6A4632A0B5}">
      <dsp:nvSpPr>
        <dsp:cNvPr id="0" name=""/>
        <dsp:cNvSpPr/>
      </dsp:nvSpPr>
      <dsp:spPr>
        <a:xfrm>
          <a:off x="1625599" y="422656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rPr>
            <a:t>AI Impacts</a:t>
          </a:r>
        </a:p>
      </dsp:txBody>
      <dsp:txXfrm>
        <a:off x="1660515" y="4261476"/>
        <a:ext cx="5113122" cy="1122274"/>
      </dsp:txXfrm>
    </dsp:sp>
    <dsp:sp modelId="{39685E9D-B97B-4E0C-89FE-4D66A635A031}">
      <dsp:nvSpPr>
        <dsp:cNvPr id="0" name=""/>
        <dsp:cNvSpPr/>
      </dsp:nvSpPr>
      <dsp:spPr>
        <a:xfrm>
          <a:off x="5727530" y="913045"/>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036412C9-921D-4555-A24F-C90694368024}">
      <dsp:nvSpPr>
        <dsp:cNvPr id="0" name=""/>
        <dsp:cNvSpPr/>
      </dsp:nvSpPr>
      <dsp:spPr>
        <a:xfrm>
          <a:off x="6272106" y="2321898"/>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D8284DA3-732F-455D-BA2E-DFC08ECD5C90}">
      <dsp:nvSpPr>
        <dsp:cNvPr id="0" name=""/>
        <dsp:cNvSpPr/>
      </dsp:nvSpPr>
      <dsp:spPr>
        <a:xfrm>
          <a:off x="6808554" y="3730752"/>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0C450-507F-4F89-BD58-34F59E0BD98E}">
      <dsp:nvSpPr>
        <dsp:cNvPr id="0" name=""/>
        <dsp:cNvSpPr/>
      </dsp:nvSpPr>
      <dsp:spPr>
        <a:xfrm>
          <a:off x="0" y="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Course Information</a:t>
          </a:r>
        </a:p>
      </dsp:txBody>
      <dsp:txXfrm>
        <a:off x="34916" y="34916"/>
        <a:ext cx="5115290" cy="1122274"/>
      </dsp:txXfrm>
    </dsp:sp>
    <dsp:sp modelId="{FB7D31E9-9CF2-4C37-B52B-DDF9EB9EABE3}">
      <dsp:nvSpPr>
        <dsp:cNvPr id="0" name=""/>
        <dsp:cNvSpPr/>
      </dsp:nvSpPr>
      <dsp:spPr>
        <a:xfrm>
          <a:off x="544575" y="1408853"/>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 to Artificial Intelligence</a:t>
          </a:r>
        </a:p>
      </dsp:txBody>
      <dsp:txXfrm>
        <a:off x="579491" y="1443769"/>
        <a:ext cx="5113122" cy="1122274"/>
      </dsp:txXfrm>
    </dsp:sp>
    <dsp:sp modelId="{04A3DB56-5A54-4474-BEF6-5F2BDEB227EB}">
      <dsp:nvSpPr>
        <dsp:cNvPr id="0" name=""/>
        <dsp:cNvSpPr/>
      </dsp:nvSpPr>
      <dsp:spPr>
        <a:xfrm>
          <a:off x="1081024" y="2817706"/>
          <a:ext cx="6502400" cy="1192106"/>
        </a:xfrm>
        <a:prstGeom prst="roundRect">
          <a:avLst>
            <a:gd name="adj" fmla="val 10000"/>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History of AI</a:t>
          </a:r>
        </a:p>
      </dsp:txBody>
      <dsp:txXfrm>
        <a:off x="1115940" y="2852622"/>
        <a:ext cx="5121250" cy="1122274"/>
      </dsp:txXfrm>
    </dsp:sp>
    <dsp:sp modelId="{CC5D9039-F22E-4146-ADEF-2968DE2C7072}">
      <dsp:nvSpPr>
        <dsp:cNvPr id="0" name=""/>
        <dsp:cNvSpPr/>
      </dsp:nvSpPr>
      <dsp:spPr>
        <a:xfrm>
          <a:off x="1625599" y="422656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rPr>
            <a:t>AI Impacts</a:t>
          </a:r>
        </a:p>
      </dsp:txBody>
      <dsp:txXfrm>
        <a:off x="1660515" y="4261476"/>
        <a:ext cx="5113122" cy="1122274"/>
      </dsp:txXfrm>
    </dsp:sp>
    <dsp:sp modelId="{424D0837-816D-4E35-BF59-C62937EE410B}">
      <dsp:nvSpPr>
        <dsp:cNvPr id="0" name=""/>
        <dsp:cNvSpPr/>
      </dsp:nvSpPr>
      <dsp:spPr>
        <a:xfrm>
          <a:off x="5727530" y="913045"/>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8E5C48D9-29EA-4D5F-8B4F-AC0ED5507355}">
      <dsp:nvSpPr>
        <dsp:cNvPr id="0" name=""/>
        <dsp:cNvSpPr/>
      </dsp:nvSpPr>
      <dsp:spPr>
        <a:xfrm>
          <a:off x="6272106" y="2321898"/>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04D39EC7-F265-48AC-83AF-587840E8C12E}">
      <dsp:nvSpPr>
        <dsp:cNvPr id="0" name=""/>
        <dsp:cNvSpPr/>
      </dsp:nvSpPr>
      <dsp:spPr>
        <a:xfrm>
          <a:off x="6808554" y="3730752"/>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6796-F70A-437F-A2AD-AA5DBA76EFB7}">
      <dsp:nvSpPr>
        <dsp:cNvPr id="0" name=""/>
        <dsp:cNvSpPr/>
      </dsp:nvSpPr>
      <dsp:spPr>
        <a:xfrm>
          <a:off x="0" y="0"/>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Course Information</a:t>
          </a:r>
        </a:p>
      </dsp:txBody>
      <dsp:txXfrm>
        <a:off x="34916" y="34916"/>
        <a:ext cx="5115290" cy="1122274"/>
      </dsp:txXfrm>
    </dsp:sp>
    <dsp:sp modelId="{9700537B-EDC8-48F3-BCEE-691DF27FBC08}">
      <dsp:nvSpPr>
        <dsp:cNvPr id="0" name=""/>
        <dsp:cNvSpPr/>
      </dsp:nvSpPr>
      <dsp:spPr>
        <a:xfrm>
          <a:off x="544575" y="1408853"/>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Intro to Artificial Intelligence</a:t>
          </a:r>
        </a:p>
      </dsp:txBody>
      <dsp:txXfrm>
        <a:off x="579491" y="1443769"/>
        <a:ext cx="5113122" cy="1122274"/>
      </dsp:txXfrm>
    </dsp:sp>
    <dsp:sp modelId="{994AC650-61BD-42F2-B4F8-0AB2EE19235A}">
      <dsp:nvSpPr>
        <dsp:cNvPr id="0" name=""/>
        <dsp:cNvSpPr/>
      </dsp:nvSpPr>
      <dsp:spPr>
        <a:xfrm>
          <a:off x="1081024" y="2817706"/>
          <a:ext cx="6502400" cy="119210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History of AI</a:t>
          </a:r>
        </a:p>
      </dsp:txBody>
      <dsp:txXfrm>
        <a:off x="1115940" y="2852622"/>
        <a:ext cx="5121250" cy="1122274"/>
      </dsp:txXfrm>
    </dsp:sp>
    <dsp:sp modelId="{82C21374-FA67-4A49-9F3F-439ECEBB3A30}">
      <dsp:nvSpPr>
        <dsp:cNvPr id="0" name=""/>
        <dsp:cNvSpPr/>
      </dsp:nvSpPr>
      <dsp:spPr>
        <a:xfrm>
          <a:off x="1625599" y="4226560"/>
          <a:ext cx="6502400" cy="1192106"/>
        </a:xfrm>
        <a:prstGeom prst="roundRect">
          <a:avLst>
            <a:gd name="adj" fmla="val 10000"/>
          </a:avLst>
        </a:prstGeom>
        <a:solidFill>
          <a:schemeClr val="accent2"/>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bg1"/>
              </a:solidFill>
            </a:rPr>
            <a:t>AI Impacts</a:t>
          </a:r>
        </a:p>
      </dsp:txBody>
      <dsp:txXfrm>
        <a:off x="1660515" y="4261476"/>
        <a:ext cx="5113122" cy="1122274"/>
      </dsp:txXfrm>
    </dsp:sp>
    <dsp:sp modelId="{3B85FC48-0D0F-4B07-A162-B4DA2DF2F5A3}">
      <dsp:nvSpPr>
        <dsp:cNvPr id="0" name=""/>
        <dsp:cNvSpPr/>
      </dsp:nvSpPr>
      <dsp:spPr>
        <a:xfrm>
          <a:off x="5727530" y="913045"/>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E4549F3F-C93D-444A-827C-C14D2BF8F0AB}">
      <dsp:nvSpPr>
        <dsp:cNvPr id="0" name=""/>
        <dsp:cNvSpPr/>
      </dsp:nvSpPr>
      <dsp:spPr>
        <a:xfrm>
          <a:off x="6272106" y="2321898"/>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CA12633C-58E6-4095-8A63-42E7B2009533}">
      <dsp:nvSpPr>
        <dsp:cNvPr id="0" name=""/>
        <dsp:cNvSpPr/>
      </dsp:nvSpPr>
      <dsp:spPr>
        <a:xfrm>
          <a:off x="6808554" y="3730752"/>
          <a:ext cx="774869" cy="77486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B2E177-987A-4840-9AF6-2D00890AA7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C384168-1E86-DD41-92A7-9FDA968FC6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715E27-BAA5-0840-B40A-D116609DFC72}" type="datetimeFigureOut">
              <a:rPr lang="en-US" smtClean="0"/>
              <a:t>5/27/2020</a:t>
            </a:fld>
            <a:endParaRPr lang="en-US"/>
          </a:p>
        </p:txBody>
      </p:sp>
      <p:sp>
        <p:nvSpPr>
          <p:cNvPr id="4" name="Footer Placeholder 3">
            <a:extLst>
              <a:ext uri="{FF2B5EF4-FFF2-40B4-BE49-F238E27FC236}">
                <a16:creationId xmlns:a16="http://schemas.microsoft.com/office/drawing/2014/main" id="{7F6878C8-422B-0444-8147-546A63447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55E8725-17B2-5844-BED7-7D6DF7EB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F83621-EB54-A54B-AAA8-2DE1B69F9D1E}" type="slidenum">
              <a:rPr lang="en-US" smtClean="0"/>
              <a:t>‹#›</a:t>
            </a:fld>
            <a:endParaRPr lang="en-US"/>
          </a:p>
        </p:txBody>
      </p:sp>
    </p:spTree>
    <p:extLst>
      <p:ext uri="{BB962C8B-B14F-4D97-AF65-F5344CB8AC3E}">
        <p14:creationId xmlns:p14="http://schemas.microsoft.com/office/powerpoint/2010/main" val="3541784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D3796-23E8-104B-A8F1-4535EEA83C3F}"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D3EB9-6A9C-7744-8C50-334D3C6F80E9}" type="slidenum">
              <a:rPr lang="en-US" smtClean="0"/>
              <a:t>‹#›</a:t>
            </a:fld>
            <a:endParaRPr lang="en-US"/>
          </a:p>
        </p:txBody>
      </p:sp>
    </p:spTree>
    <p:extLst>
      <p:ext uri="{BB962C8B-B14F-4D97-AF65-F5344CB8AC3E}">
        <p14:creationId xmlns:p14="http://schemas.microsoft.com/office/powerpoint/2010/main" val="2069219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585F-0CF1-1F4F-84C4-AD0B705ABA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6E557D-ED90-0E48-A522-D8773FE9F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DA32B-31C9-AA4A-A009-F6C9038FD878}"/>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5E41F682-1123-5B49-987E-F2C8DCF08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EB4FD-FBEF-064B-A484-68A64E51D59C}"/>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2552128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74BA-1F42-FD46-8A45-840E10F9E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1B9715-9B85-4A4C-AA6A-97E9F005D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4EAFE-A2D4-294F-AD4A-ECF28999A489}"/>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846ED1A3-EC78-1847-BB72-C4832E94FD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C1AFD-D8CA-3B47-8D82-DF940CE7C906}"/>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2133794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8318E1-F41C-2841-BB1E-C5CCF7C33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A4F717-A9E5-6447-BD42-E067839E22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91992-7312-C647-B304-79B7EE32D1D6}"/>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20A6C2EE-0123-194C-AC12-89053B4D5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31318-7347-9140-8C43-DD1EE261261C}"/>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372696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9D93-AFA0-8B44-AA81-3F33B06346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35191-B851-C744-9617-8FABDB20D3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DCBE9F-203F-3D41-894A-E851FEEEBBF1}"/>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2287C65D-CB01-F249-B88A-A157B8869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5D8D8-9C5A-FB47-826E-B0F1257E4B3D}"/>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286791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21AB-A524-B04B-9436-848769D17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7317E9-BE0C-4341-ABA9-75B692B31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52AECB-495D-C142-B8CB-4716B19102F3}"/>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83F69206-646B-5C40-A63D-1625A5B21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8BC07-82DD-E541-BD18-81E3F381E5AB}"/>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83387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AD16-4342-7A47-9C30-C6DD3A990E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75F88-93F5-5F44-A6B9-D0CDD50DFD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005218-6D53-784C-A71D-DEECCC114B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22E2FA-D06F-5D45-9388-A76E67F60144}"/>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6" name="Footer Placeholder 5">
            <a:extLst>
              <a:ext uri="{FF2B5EF4-FFF2-40B4-BE49-F238E27FC236}">
                <a16:creationId xmlns:a16="http://schemas.microsoft.com/office/drawing/2014/main" id="{0C0A7C9D-7A98-F940-A381-664921576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0E2D4-6A60-C846-82EB-9D99983151BD}"/>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2281496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6D41-9383-014D-A3AB-231B95DEE7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5C17C-3372-E54D-AD48-F52E5B9BC5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02296C-2167-0944-BEC3-8BC845C58A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3B018C-2B22-A44E-BEA5-D997A731F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A9147E-F348-604F-A5A2-F194977319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0FB2AE-53B9-D345-9432-723E69C3B00F}"/>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8" name="Footer Placeholder 7">
            <a:extLst>
              <a:ext uri="{FF2B5EF4-FFF2-40B4-BE49-F238E27FC236}">
                <a16:creationId xmlns:a16="http://schemas.microsoft.com/office/drawing/2014/main" id="{DAB763FB-F566-894C-87F9-0E60239CD6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24B8F-27B8-3A46-81DF-8C26FC97746E}"/>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130992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6B4A-1E46-B942-875F-C319464E1B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4809A9-39D1-0548-9E3F-B77DE80CE549}"/>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4" name="Footer Placeholder 3">
            <a:extLst>
              <a:ext uri="{FF2B5EF4-FFF2-40B4-BE49-F238E27FC236}">
                <a16:creationId xmlns:a16="http://schemas.microsoft.com/office/drawing/2014/main" id="{8C5E5537-6E00-A04F-B62C-5DC4E9AF79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8868F2-2654-8B4A-8A09-F658E9D70A1B}"/>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775065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AED8D9-B1B5-8342-BB96-D3551452281D}"/>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3" name="Footer Placeholder 2">
            <a:extLst>
              <a:ext uri="{FF2B5EF4-FFF2-40B4-BE49-F238E27FC236}">
                <a16:creationId xmlns:a16="http://schemas.microsoft.com/office/drawing/2014/main" id="{FF7D4AD1-2991-7A45-85DC-5A729CFCE7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514F54-14C1-8947-B489-B4EAB019DF12}"/>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162762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D67B-7986-D149-A5D5-03980A9741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96D77-AFFC-F540-99BF-74778AACC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C83780-80E5-DB4F-8F21-2458F8349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32675-4D6B-6749-881A-03E038C54C18}"/>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6" name="Footer Placeholder 5">
            <a:extLst>
              <a:ext uri="{FF2B5EF4-FFF2-40B4-BE49-F238E27FC236}">
                <a16:creationId xmlns:a16="http://schemas.microsoft.com/office/drawing/2014/main" id="{A331309C-2D70-724F-BBA6-C523A7663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F0E26-9D4A-D040-BD25-651770699DA8}"/>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229156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D4FD-9AAB-EA4D-9E38-578ED03C45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D3E5B-9A51-7243-BE67-4EE80BAE9C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C66E5C-DA82-324E-9805-3C65918CF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64B22-4FE5-8C45-91E4-71D7A01014C8}"/>
              </a:ext>
            </a:extLst>
          </p:cNvPr>
          <p:cNvSpPr>
            <a:spLocks noGrp="1"/>
          </p:cNvSpPr>
          <p:nvPr>
            <p:ph type="dt" sz="half" idx="10"/>
          </p:nvPr>
        </p:nvSpPr>
        <p:spPr/>
        <p:txBody>
          <a:bodyPr/>
          <a:lstStyle/>
          <a:p>
            <a:fld id="{F4222D7D-CF39-AD44-86A4-37B4F95737CD}" type="datetimeFigureOut">
              <a:rPr lang="en-US" smtClean="0"/>
              <a:t>5/27/2020</a:t>
            </a:fld>
            <a:endParaRPr lang="en-US"/>
          </a:p>
        </p:txBody>
      </p:sp>
      <p:sp>
        <p:nvSpPr>
          <p:cNvPr id="6" name="Footer Placeholder 5">
            <a:extLst>
              <a:ext uri="{FF2B5EF4-FFF2-40B4-BE49-F238E27FC236}">
                <a16:creationId xmlns:a16="http://schemas.microsoft.com/office/drawing/2014/main" id="{131E4AF8-2724-4B49-8CFD-82E275680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3C1D4-6425-7847-8239-EFB608739A0C}"/>
              </a:ext>
            </a:extLst>
          </p:cNvPr>
          <p:cNvSpPr>
            <a:spLocks noGrp="1"/>
          </p:cNvSpPr>
          <p:nvPr>
            <p:ph type="sldNum" sz="quarter" idx="12"/>
          </p:nvPr>
        </p:nvSpPr>
        <p:spPr/>
        <p:txBody>
          <a:bodyPr/>
          <a:lstStyle/>
          <a:p>
            <a:fld id="{C6F596E2-4D9B-4943-83A9-2CB96C610E00}" type="slidenum">
              <a:rPr lang="en-US" smtClean="0"/>
              <a:t>‹#›</a:t>
            </a:fld>
            <a:endParaRPr lang="en-US"/>
          </a:p>
        </p:txBody>
      </p:sp>
    </p:spTree>
    <p:extLst>
      <p:ext uri="{BB962C8B-B14F-4D97-AF65-F5344CB8AC3E}">
        <p14:creationId xmlns:p14="http://schemas.microsoft.com/office/powerpoint/2010/main" val="385139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E3B09-C8CF-6B49-BB4B-8EE3E0C43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BF14BC-0A3B-3343-BF78-F910476C9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C5E7A-EF0F-CC47-A0C5-774487AF8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22D7D-CF39-AD44-86A4-37B4F95737CD}" type="datetimeFigureOut">
              <a:rPr lang="en-US" smtClean="0"/>
              <a:t>5/27/2020</a:t>
            </a:fld>
            <a:endParaRPr lang="en-US"/>
          </a:p>
        </p:txBody>
      </p:sp>
      <p:sp>
        <p:nvSpPr>
          <p:cNvPr id="5" name="Footer Placeholder 4">
            <a:extLst>
              <a:ext uri="{FF2B5EF4-FFF2-40B4-BE49-F238E27FC236}">
                <a16:creationId xmlns:a16="http://schemas.microsoft.com/office/drawing/2014/main" id="{AFA5C9D5-1080-2243-9E85-06A9BC24F3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92FFD-E631-524F-AE69-5D5DF3FDFF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596E2-4D9B-4943-83A9-2CB96C610E00}" type="slidenum">
              <a:rPr lang="en-US" smtClean="0"/>
              <a:t>‹#›</a:t>
            </a:fld>
            <a:endParaRPr lang="en-US"/>
          </a:p>
        </p:txBody>
      </p:sp>
    </p:spTree>
    <p:extLst>
      <p:ext uri="{BB962C8B-B14F-4D97-AF65-F5344CB8AC3E}">
        <p14:creationId xmlns:p14="http://schemas.microsoft.com/office/powerpoint/2010/main" val="30182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utsa.blackboard.co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firstname.lastname@utsa.edu" TargetMode="External"/><Relationship Id="rId2" Type="http://schemas.openxmlformats.org/officeDocument/2006/relationships/hyperlink" Target="mailto:abc123@my.utsa.edu"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blogs.oracle.com/bigdata/difference-ai-machine-learning-deep-learn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blogs.nvidia.com/blog/2016/07/29/whats-difference-artificial-intelligence-machine-learning-deep-learning-ai/"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analyticsindiamag.com/turing-test-key-contribution-field-artificial-intelligence/"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simag.com/science-and-technology/36961-no-turing-test-for-consciousness"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hyperlink" Target="http://usblogs.pwc.com/emerging-technology/rise-robotics-ai-infographic/"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usblogs.pwc.com/emerging-technology/rise-robotics-ai-infographic/"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forbes.com/sites/louiscolumbus/2019/06/30/indeeds-10-most-popular-ai-machine-learning-jobs-this-year/#73de2281547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forbes.com/sites/louiscolumbus/2019/03/17/machine-learning-engineer-is-the-best-job-in-the-u-s-according-to-indeed/#137aef0f7bb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fortune.com/2017/05/01/automation-jobs-will-put-10000-humans-to-work-study-say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binsights.com/research/artificial-intelligence-top-startup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marketingcharts.com/customer-centric/analytics-automated-and-martech-82540/attachment/econsultancyadobe-how-companies-are-using-ai-mar201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statista.com/chart/6810/the-future-of-ai/"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horsesforsources.com/gartner_fail_automation-AI_08041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hyperlink" Target="http://aima.cs.berkeley.ed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3177" y="1094703"/>
            <a:ext cx="11355977" cy="1052291"/>
          </a:xfrm>
        </p:spPr>
        <p:txBody>
          <a:bodyPr>
            <a:normAutofit/>
          </a:bodyPr>
          <a:lstStyle/>
          <a:p>
            <a:r>
              <a:rPr lang="en-US" dirty="0"/>
              <a:t>Introduction to Artificial Intelligence</a:t>
            </a:r>
          </a:p>
        </p:txBody>
      </p:sp>
      <p:sp>
        <p:nvSpPr>
          <p:cNvPr id="6" name="Rectangle 5"/>
          <p:cNvSpPr/>
          <p:nvPr/>
        </p:nvSpPr>
        <p:spPr>
          <a:xfrm>
            <a:off x="4212745" y="3440668"/>
            <a:ext cx="3696846" cy="2308324"/>
          </a:xfrm>
          <a:prstGeom prst="rect">
            <a:avLst/>
          </a:prstGeom>
        </p:spPr>
        <p:txBody>
          <a:bodyPr wrap="none">
            <a:spAutoFit/>
          </a:bodyPr>
          <a:lstStyle/>
          <a:p>
            <a:pPr algn="ctr"/>
            <a:r>
              <a:rPr lang="en-US" sz="3600" dirty="0">
                <a:latin typeface="+mj-lt"/>
              </a:rPr>
              <a:t>CS 3793/5233 – AI</a:t>
            </a:r>
          </a:p>
          <a:p>
            <a:pPr algn="ctr"/>
            <a:r>
              <a:rPr lang="en-US" sz="3600" dirty="0">
                <a:latin typeface="+mj-lt"/>
              </a:rPr>
              <a:t>Summer 2020</a:t>
            </a:r>
          </a:p>
          <a:p>
            <a:pPr algn="ctr"/>
            <a:endParaRPr lang="en-US" sz="3600" dirty="0">
              <a:latin typeface="+mj-lt"/>
            </a:endParaRPr>
          </a:p>
          <a:p>
            <a:pPr algn="ctr"/>
            <a:r>
              <a:rPr lang="en-US" sz="3600" dirty="0">
                <a:latin typeface="+mj-lt"/>
              </a:rPr>
              <a:t>-Kevin Desai</a:t>
            </a:r>
          </a:p>
        </p:txBody>
      </p:sp>
    </p:spTree>
    <p:extLst>
      <p:ext uri="{BB962C8B-B14F-4D97-AF65-F5344CB8AC3E}">
        <p14:creationId xmlns:p14="http://schemas.microsoft.com/office/powerpoint/2010/main" val="363634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t>Course Website</a:t>
            </a:r>
          </a:p>
        </p:txBody>
      </p:sp>
      <p:sp>
        <p:nvSpPr>
          <p:cNvPr id="3" name="Content Placeholder 2"/>
          <p:cNvSpPr>
            <a:spLocks noGrp="1"/>
          </p:cNvSpPr>
          <p:nvPr>
            <p:ph sz="half" idx="1"/>
          </p:nvPr>
        </p:nvSpPr>
        <p:spPr>
          <a:xfrm>
            <a:off x="838200" y="1825625"/>
            <a:ext cx="10515600" cy="4754284"/>
          </a:xfrm>
        </p:spPr>
        <p:txBody>
          <a:bodyPr>
            <a:normAutofit/>
          </a:bodyPr>
          <a:lstStyle/>
          <a:p>
            <a:r>
              <a:rPr lang="en-US" sz="2400" dirty="0"/>
              <a:t>The Learning Management System is  Blackboard </a:t>
            </a:r>
            <a:r>
              <a:rPr lang="en-US" sz="2400" dirty="0">
                <a:hlinkClick r:id="rId2"/>
              </a:rPr>
              <a:t>http://utsa.blackboard.com</a:t>
            </a:r>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All information, announcements, slides, assignments, quizzes and submissions will be through our Blackboard course. </a:t>
            </a:r>
          </a:p>
          <a:p>
            <a:endParaRPr lang="en-US" sz="2400" dirty="0"/>
          </a:p>
          <a:p>
            <a:r>
              <a:rPr lang="en-US" sz="2400" dirty="0"/>
              <a:t>Discord for discussion, Q/A, office hours, help.</a:t>
            </a:r>
          </a:p>
          <a:p>
            <a:pPr marL="0" indent="0">
              <a:buNone/>
            </a:pPr>
            <a:endParaRPr lang="en-US" sz="2400" dirty="0"/>
          </a:p>
        </p:txBody>
      </p:sp>
      <p:pic>
        <p:nvPicPr>
          <p:cNvPr id="5" name="Picture 4"/>
          <p:cNvPicPr>
            <a:picLocks noChangeAspect="1"/>
          </p:cNvPicPr>
          <p:nvPr/>
        </p:nvPicPr>
        <p:blipFill>
          <a:blip r:embed="rId3"/>
          <a:stretch>
            <a:fillRect/>
          </a:stretch>
        </p:blipFill>
        <p:spPr>
          <a:xfrm>
            <a:off x="4816672" y="2510800"/>
            <a:ext cx="2149270" cy="1625925"/>
          </a:xfrm>
          <a:prstGeom prst="rect">
            <a:avLst/>
          </a:prstGeom>
        </p:spPr>
      </p:pic>
    </p:spTree>
    <p:extLst>
      <p:ext uri="{BB962C8B-B14F-4D97-AF65-F5344CB8AC3E}">
        <p14:creationId xmlns:p14="http://schemas.microsoft.com/office/powerpoint/2010/main" val="34021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88F0-A772-5B45-99B6-36F818F2EFC0}"/>
              </a:ext>
            </a:extLst>
          </p:cNvPr>
          <p:cNvSpPr>
            <a:spLocks noGrp="1"/>
          </p:cNvSpPr>
          <p:nvPr>
            <p:ph type="title"/>
          </p:nvPr>
        </p:nvSpPr>
        <p:spPr/>
        <p:txBody>
          <a:bodyPr/>
          <a:lstStyle/>
          <a:p>
            <a:pPr algn="ctr"/>
            <a:r>
              <a:rPr lang="en-US" u="sng" dirty="0"/>
              <a:t>Grading – CS 3793</a:t>
            </a:r>
          </a:p>
        </p:txBody>
      </p:sp>
      <p:sp>
        <p:nvSpPr>
          <p:cNvPr id="3" name="Content Placeholder 2">
            <a:extLst>
              <a:ext uri="{FF2B5EF4-FFF2-40B4-BE49-F238E27FC236}">
                <a16:creationId xmlns:a16="http://schemas.microsoft.com/office/drawing/2014/main" id="{8CDD2EDB-E25A-7341-BE1C-5258C2BAD1DC}"/>
              </a:ext>
            </a:extLst>
          </p:cNvPr>
          <p:cNvSpPr>
            <a:spLocks noGrp="1"/>
          </p:cNvSpPr>
          <p:nvPr>
            <p:ph idx="1"/>
          </p:nvPr>
        </p:nvSpPr>
        <p:spPr>
          <a:xfrm>
            <a:off x="4336330" y="2280925"/>
            <a:ext cx="6744093" cy="3129552"/>
          </a:xfrm>
        </p:spPr>
        <p:txBody>
          <a:bodyPr>
            <a:normAutofit/>
          </a:bodyPr>
          <a:lstStyle/>
          <a:p>
            <a:r>
              <a:rPr lang="en-US" sz="3200" dirty="0"/>
              <a:t>Quizzes					20%</a:t>
            </a:r>
          </a:p>
          <a:p>
            <a:endParaRPr lang="en-US" sz="3200" dirty="0"/>
          </a:p>
          <a:p>
            <a:r>
              <a:rPr lang="en-US" sz="3200" dirty="0"/>
              <a:t>Programming Assignments	50%</a:t>
            </a:r>
          </a:p>
          <a:p>
            <a:endParaRPr lang="en-US" sz="3200" dirty="0"/>
          </a:p>
          <a:p>
            <a:r>
              <a:rPr lang="en-US" sz="3200" dirty="0"/>
              <a:t>Exams					30% </a:t>
            </a:r>
          </a:p>
          <a:p>
            <a:pPr marL="0" indent="0">
              <a:buNone/>
            </a:pPr>
            <a:endParaRPr lang="en-US" sz="3200" dirty="0"/>
          </a:p>
        </p:txBody>
      </p:sp>
      <p:pic>
        <p:nvPicPr>
          <p:cNvPr id="4" name="Picture 3">
            <a:extLst>
              <a:ext uri="{FF2B5EF4-FFF2-40B4-BE49-F238E27FC236}">
                <a16:creationId xmlns:a16="http://schemas.microsoft.com/office/drawing/2014/main" id="{A8C29B96-921D-B240-B1C8-72FA00D808AE}"/>
              </a:ext>
            </a:extLst>
          </p:cNvPr>
          <p:cNvPicPr>
            <a:picLocks noChangeAspect="1"/>
          </p:cNvPicPr>
          <p:nvPr/>
        </p:nvPicPr>
        <p:blipFill>
          <a:blip r:embed="rId2"/>
          <a:stretch>
            <a:fillRect/>
          </a:stretch>
        </p:blipFill>
        <p:spPr>
          <a:xfrm>
            <a:off x="951321" y="2280925"/>
            <a:ext cx="2671301" cy="2897682"/>
          </a:xfrm>
          <a:prstGeom prst="rect">
            <a:avLst/>
          </a:prstGeom>
        </p:spPr>
      </p:pic>
    </p:spTree>
    <p:extLst>
      <p:ext uri="{BB962C8B-B14F-4D97-AF65-F5344CB8AC3E}">
        <p14:creationId xmlns:p14="http://schemas.microsoft.com/office/powerpoint/2010/main" val="401615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88F0-A772-5B45-99B6-36F818F2EFC0}"/>
              </a:ext>
            </a:extLst>
          </p:cNvPr>
          <p:cNvSpPr>
            <a:spLocks noGrp="1"/>
          </p:cNvSpPr>
          <p:nvPr>
            <p:ph type="title"/>
          </p:nvPr>
        </p:nvSpPr>
        <p:spPr/>
        <p:txBody>
          <a:bodyPr/>
          <a:lstStyle/>
          <a:p>
            <a:pPr algn="ctr"/>
            <a:r>
              <a:rPr lang="en-US" u="sng" dirty="0"/>
              <a:t>Grading – CS 5233</a:t>
            </a:r>
          </a:p>
        </p:txBody>
      </p:sp>
      <p:sp>
        <p:nvSpPr>
          <p:cNvPr id="3" name="Content Placeholder 2">
            <a:extLst>
              <a:ext uri="{FF2B5EF4-FFF2-40B4-BE49-F238E27FC236}">
                <a16:creationId xmlns:a16="http://schemas.microsoft.com/office/drawing/2014/main" id="{8CDD2EDB-E25A-7341-BE1C-5258C2BAD1DC}"/>
              </a:ext>
            </a:extLst>
          </p:cNvPr>
          <p:cNvSpPr>
            <a:spLocks noGrp="1"/>
          </p:cNvSpPr>
          <p:nvPr>
            <p:ph idx="1"/>
          </p:nvPr>
        </p:nvSpPr>
        <p:spPr>
          <a:xfrm>
            <a:off x="4053527" y="1929319"/>
            <a:ext cx="6583288" cy="4000141"/>
          </a:xfrm>
        </p:spPr>
        <p:txBody>
          <a:bodyPr>
            <a:normAutofit/>
          </a:bodyPr>
          <a:lstStyle/>
          <a:p>
            <a:r>
              <a:rPr lang="en-US" sz="3200" dirty="0"/>
              <a:t>Research Presentation		10%</a:t>
            </a:r>
          </a:p>
          <a:p>
            <a:endParaRPr lang="en-US" sz="3200" dirty="0"/>
          </a:p>
          <a:p>
            <a:r>
              <a:rPr lang="en-US" sz="3200" dirty="0"/>
              <a:t>Quizzes					10%</a:t>
            </a:r>
          </a:p>
          <a:p>
            <a:endParaRPr lang="en-US" sz="3200" dirty="0"/>
          </a:p>
          <a:p>
            <a:r>
              <a:rPr lang="en-US" sz="3200" dirty="0"/>
              <a:t>Programming Assignments	50%</a:t>
            </a:r>
          </a:p>
          <a:p>
            <a:endParaRPr lang="en-US" sz="3200" dirty="0"/>
          </a:p>
          <a:p>
            <a:r>
              <a:rPr lang="en-US" sz="3200" dirty="0"/>
              <a:t>Exams					30% </a:t>
            </a:r>
          </a:p>
          <a:p>
            <a:pPr marL="0" indent="0">
              <a:buNone/>
            </a:pPr>
            <a:endParaRPr lang="en-US" sz="3200" dirty="0"/>
          </a:p>
        </p:txBody>
      </p:sp>
      <p:pic>
        <p:nvPicPr>
          <p:cNvPr id="4" name="Picture 3">
            <a:extLst>
              <a:ext uri="{FF2B5EF4-FFF2-40B4-BE49-F238E27FC236}">
                <a16:creationId xmlns:a16="http://schemas.microsoft.com/office/drawing/2014/main" id="{A8C29B96-921D-B240-B1C8-72FA00D808AE}"/>
              </a:ext>
            </a:extLst>
          </p:cNvPr>
          <p:cNvPicPr>
            <a:picLocks noChangeAspect="1"/>
          </p:cNvPicPr>
          <p:nvPr/>
        </p:nvPicPr>
        <p:blipFill>
          <a:blip r:embed="rId2"/>
          <a:stretch>
            <a:fillRect/>
          </a:stretch>
        </p:blipFill>
        <p:spPr>
          <a:xfrm>
            <a:off x="951321" y="2280925"/>
            <a:ext cx="2671301" cy="2897682"/>
          </a:xfrm>
          <a:prstGeom prst="rect">
            <a:avLst/>
          </a:prstGeom>
        </p:spPr>
      </p:pic>
    </p:spTree>
    <p:extLst>
      <p:ext uri="{BB962C8B-B14F-4D97-AF65-F5344CB8AC3E}">
        <p14:creationId xmlns:p14="http://schemas.microsoft.com/office/powerpoint/2010/main" val="223560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3A19-41C3-8F4B-B261-19079061BABA}"/>
              </a:ext>
            </a:extLst>
          </p:cNvPr>
          <p:cNvSpPr>
            <a:spLocks noGrp="1"/>
          </p:cNvSpPr>
          <p:nvPr>
            <p:ph type="title"/>
          </p:nvPr>
        </p:nvSpPr>
        <p:spPr/>
        <p:txBody>
          <a:bodyPr/>
          <a:lstStyle/>
          <a:p>
            <a:pPr algn="ctr"/>
            <a:r>
              <a:rPr lang="en-US" u="sng" dirty="0"/>
              <a:t>Assignments</a:t>
            </a:r>
          </a:p>
        </p:txBody>
      </p:sp>
      <p:sp>
        <p:nvSpPr>
          <p:cNvPr id="3" name="Content Placeholder 2">
            <a:extLst>
              <a:ext uri="{FF2B5EF4-FFF2-40B4-BE49-F238E27FC236}">
                <a16:creationId xmlns:a16="http://schemas.microsoft.com/office/drawing/2014/main" id="{9BC92FC6-ECE9-7841-B41B-5199E10E86AF}"/>
              </a:ext>
            </a:extLst>
          </p:cNvPr>
          <p:cNvSpPr>
            <a:spLocks noGrp="1"/>
          </p:cNvSpPr>
          <p:nvPr>
            <p:ph idx="1"/>
          </p:nvPr>
        </p:nvSpPr>
        <p:spPr>
          <a:xfrm>
            <a:off x="3975652" y="1825625"/>
            <a:ext cx="7546561" cy="4351338"/>
          </a:xfrm>
        </p:spPr>
        <p:txBody>
          <a:bodyPr>
            <a:normAutofit lnSpcReduction="10000"/>
          </a:bodyPr>
          <a:lstStyle/>
          <a:p>
            <a:r>
              <a:rPr lang="en-US" dirty="0"/>
              <a:t>5 individual assignments</a:t>
            </a:r>
          </a:p>
          <a:p>
            <a:endParaRPr lang="en-US" dirty="0"/>
          </a:p>
          <a:p>
            <a:r>
              <a:rPr lang="en-US" dirty="0"/>
              <a:t>Programming assignments using Python on Google </a:t>
            </a:r>
            <a:r>
              <a:rPr lang="en-US" dirty="0" err="1"/>
              <a:t>Colab</a:t>
            </a:r>
            <a:endParaRPr lang="en-US" dirty="0"/>
          </a:p>
          <a:p>
            <a:pPr marL="0" indent="0">
              <a:buNone/>
            </a:pPr>
            <a:endParaRPr lang="en-US" dirty="0"/>
          </a:p>
          <a:p>
            <a:r>
              <a:rPr lang="en-US" dirty="0"/>
              <a:t>25% penalty for day-1, 50% penalty for day-2, not accepted after that</a:t>
            </a:r>
          </a:p>
          <a:p>
            <a:endParaRPr lang="en-US" dirty="0"/>
          </a:p>
          <a:p>
            <a:r>
              <a:rPr lang="en-US" dirty="0"/>
              <a:t>Last submission will be graded. Usually due </a:t>
            </a:r>
            <a:r>
              <a:rPr lang="en-US" b="1" dirty="0"/>
              <a:t>Sunday @ 11:59 pm</a:t>
            </a:r>
          </a:p>
        </p:txBody>
      </p:sp>
      <p:pic>
        <p:nvPicPr>
          <p:cNvPr id="4" name="Picture 3">
            <a:extLst>
              <a:ext uri="{FF2B5EF4-FFF2-40B4-BE49-F238E27FC236}">
                <a16:creationId xmlns:a16="http://schemas.microsoft.com/office/drawing/2014/main" id="{57D71329-DF51-774C-A413-41AB2BEC87ED}"/>
              </a:ext>
            </a:extLst>
          </p:cNvPr>
          <p:cNvPicPr>
            <a:picLocks noChangeAspect="1"/>
          </p:cNvPicPr>
          <p:nvPr/>
        </p:nvPicPr>
        <p:blipFill>
          <a:blip r:embed="rId2"/>
          <a:stretch>
            <a:fillRect/>
          </a:stretch>
        </p:blipFill>
        <p:spPr>
          <a:xfrm>
            <a:off x="669787" y="2072377"/>
            <a:ext cx="2920238" cy="2931216"/>
          </a:xfrm>
          <a:prstGeom prst="rect">
            <a:avLst/>
          </a:prstGeom>
        </p:spPr>
      </p:pic>
    </p:spTree>
    <p:extLst>
      <p:ext uri="{BB962C8B-B14F-4D97-AF65-F5344CB8AC3E}">
        <p14:creationId xmlns:p14="http://schemas.microsoft.com/office/powerpoint/2010/main" val="243548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11F4-1C3D-BB41-8437-4345F08BD045}"/>
              </a:ext>
            </a:extLst>
          </p:cNvPr>
          <p:cNvSpPr>
            <a:spLocks noGrp="1"/>
          </p:cNvSpPr>
          <p:nvPr>
            <p:ph type="title"/>
          </p:nvPr>
        </p:nvSpPr>
        <p:spPr/>
        <p:txBody>
          <a:bodyPr/>
          <a:lstStyle/>
          <a:p>
            <a:pPr algn="ctr"/>
            <a:r>
              <a:rPr lang="en-US" u="sng" dirty="0"/>
              <a:t>Quizzes</a:t>
            </a:r>
          </a:p>
        </p:txBody>
      </p:sp>
      <p:sp>
        <p:nvSpPr>
          <p:cNvPr id="3" name="Content Placeholder 2">
            <a:extLst>
              <a:ext uri="{FF2B5EF4-FFF2-40B4-BE49-F238E27FC236}">
                <a16:creationId xmlns:a16="http://schemas.microsoft.com/office/drawing/2014/main" id="{7F5EC36F-A3D5-4144-A4EB-16F72EA5582D}"/>
              </a:ext>
            </a:extLst>
          </p:cNvPr>
          <p:cNvSpPr>
            <a:spLocks noGrp="1"/>
          </p:cNvSpPr>
          <p:nvPr>
            <p:ph idx="1"/>
          </p:nvPr>
        </p:nvSpPr>
        <p:spPr>
          <a:xfrm>
            <a:off x="3935895" y="1825624"/>
            <a:ext cx="7417905" cy="4528041"/>
          </a:xfrm>
        </p:spPr>
        <p:txBody>
          <a:bodyPr>
            <a:normAutofit/>
          </a:bodyPr>
          <a:lstStyle/>
          <a:p>
            <a:r>
              <a:rPr lang="en-US" dirty="0"/>
              <a:t>Approx. 10 quizzes</a:t>
            </a:r>
          </a:p>
          <a:p>
            <a:r>
              <a:rPr lang="en-US" dirty="0"/>
              <a:t>Each consists of 5 to 20 questions – mostly T/F, multiple-choice and short answer questions.</a:t>
            </a:r>
          </a:p>
          <a:p>
            <a:r>
              <a:rPr lang="en-US" dirty="0"/>
              <a:t>Quizzes are timed and are administered on Blackboard</a:t>
            </a:r>
            <a:r>
              <a:rPr lang="en-US" dirty="0">
                <a:effectLst/>
              </a:rPr>
              <a:t> and completed outside of class.</a:t>
            </a:r>
            <a:endParaRPr lang="en-US" dirty="0"/>
          </a:p>
          <a:p>
            <a:r>
              <a:rPr lang="en-US" dirty="0"/>
              <a:t>Quizzes are open-book and open-note. </a:t>
            </a:r>
            <a:r>
              <a:rPr lang="en-US" b="1" dirty="0"/>
              <a:t>Cannot</a:t>
            </a:r>
            <a:r>
              <a:rPr lang="en-US" dirty="0"/>
              <a:t> save and work on it later.</a:t>
            </a:r>
          </a:p>
          <a:p>
            <a:r>
              <a:rPr lang="en-US" dirty="0"/>
              <a:t>Only </a:t>
            </a:r>
            <a:r>
              <a:rPr lang="en-US" b="1" dirty="0"/>
              <a:t>one</a:t>
            </a:r>
            <a:r>
              <a:rPr lang="en-US" dirty="0"/>
              <a:t> submission allowed. </a:t>
            </a:r>
            <a:r>
              <a:rPr lang="en-US" b="1" dirty="0"/>
              <a:t>No late </a:t>
            </a:r>
            <a:r>
              <a:rPr lang="en-US" dirty="0"/>
              <a:t>submissions allowed. Due </a:t>
            </a:r>
            <a:r>
              <a:rPr lang="en-US" b="1" dirty="0"/>
              <a:t>Sunday @ 11:59 pm</a:t>
            </a:r>
          </a:p>
        </p:txBody>
      </p:sp>
      <p:pic>
        <p:nvPicPr>
          <p:cNvPr id="5" name="Picture 4">
            <a:extLst>
              <a:ext uri="{FF2B5EF4-FFF2-40B4-BE49-F238E27FC236}">
                <a16:creationId xmlns:a16="http://schemas.microsoft.com/office/drawing/2014/main" id="{FEBD9F35-079F-7947-95F4-DEE5DF1EAD91}"/>
              </a:ext>
            </a:extLst>
          </p:cNvPr>
          <p:cNvPicPr>
            <a:picLocks noChangeAspect="1"/>
          </p:cNvPicPr>
          <p:nvPr/>
        </p:nvPicPr>
        <p:blipFill>
          <a:blip r:embed="rId2"/>
          <a:stretch>
            <a:fillRect/>
          </a:stretch>
        </p:blipFill>
        <p:spPr>
          <a:xfrm>
            <a:off x="838200" y="2160226"/>
            <a:ext cx="2695989" cy="3458491"/>
          </a:xfrm>
          <a:prstGeom prst="rect">
            <a:avLst/>
          </a:prstGeom>
        </p:spPr>
      </p:pic>
    </p:spTree>
    <p:extLst>
      <p:ext uri="{BB962C8B-B14F-4D97-AF65-F5344CB8AC3E}">
        <p14:creationId xmlns:p14="http://schemas.microsoft.com/office/powerpoint/2010/main" val="421749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2A82-5B8C-704B-B83E-685148DECB01}"/>
              </a:ext>
            </a:extLst>
          </p:cNvPr>
          <p:cNvSpPr>
            <a:spLocks noGrp="1"/>
          </p:cNvSpPr>
          <p:nvPr>
            <p:ph type="title"/>
          </p:nvPr>
        </p:nvSpPr>
        <p:spPr/>
        <p:txBody>
          <a:bodyPr/>
          <a:lstStyle/>
          <a:p>
            <a:pPr algn="ctr"/>
            <a:r>
              <a:rPr lang="en-US" u="sng" dirty="0"/>
              <a:t>Exams</a:t>
            </a:r>
          </a:p>
        </p:txBody>
      </p:sp>
      <p:sp>
        <p:nvSpPr>
          <p:cNvPr id="3" name="Content Placeholder 2">
            <a:extLst>
              <a:ext uri="{FF2B5EF4-FFF2-40B4-BE49-F238E27FC236}">
                <a16:creationId xmlns:a16="http://schemas.microsoft.com/office/drawing/2014/main" id="{3D0DF900-AB8F-CC4E-A78B-3393C311EF95}"/>
              </a:ext>
            </a:extLst>
          </p:cNvPr>
          <p:cNvSpPr>
            <a:spLocks noGrp="1"/>
          </p:cNvSpPr>
          <p:nvPr>
            <p:ph idx="1"/>
          </p:nvPr>
        </p:nvSpPr>
        <p:spPr>
          <a:xfrm>
            <a:off x="4731026" y="1690688"/>
            <a:ext cx="6775174" cy="4983489"/>
          </a:xfrm>
        </p:spPr>
        <p:txBody>
          <a:bodyPr>
            <a:normAutofit/>
          </a:bodyPr>
          <a:lstStyle/>
          <a:p>
            <a:r>
              <a:rPr lang="en-US" sz="3600" dirty="0"/>
              <a:t>Exam-1</a:t>
            </a:r>
          </a:p>
          <a:p>
            <a:pPr lvl="1"/>
            <a:r>
              <a:rPr lang="en-US" sz="3200" dirty="0"/>
              <a:t>Due – June 28, 11:59 pm</a:t>
            </a:r>
          </a:p>
          <a:p>
            <a:pPr lvl="1"/>
            <a:r>
              <a:rPr lang="en-US" sz="3200" dirty="0"/>
              <a:t>Online on Blackboard</a:t>
            </a:r>
          </a:p>
          <a:p>
            <a:endParaRPr lang="en-US" sz="3600" dirty="0"/>
          </a:p>
          <a:p>
            <a:r>
              <a:rPr lang="en-US" sz="3600" dirty="0"/>
              <a:t>Exam-2</a:t>
            </a:r>
          </a:p>
          <a:p>
            <a:pPr lvl="1"/>
            <a:r>
              <a:rPr lang="en-US" sz="3200" dirty="0"/>
              <a:t>Due – Aug 6, 11:59 pm</a:t>
            </a:r>
          </a:p>
          <a:p>
            <a:pPr lvl="1"/>
            <a:r>
              <a:rPr lang="en-US" sz="3200" dirty="0"/>
              <a:t>Online on Blackboard</a:t>
            </a:r>
          </a:p>
          <a:p>
            <a:endParaRPr lang="en-US" sz="3600" dirty="0"/>
          </a:p>
        </p:txBody>
      </p:sp>
      <p:pic>
        <p:nvPicPr>
          <p:cNvPr id="4" name="Picture 3">
            <a:extLst>
              <a:ext uri="{FF2B5EF4-FFF2-40B4-BE49-F238E27FC236}">
                <a16:creationId xmlns:a16="http://schemas.microsoft.com/office/drawing/2014/main" id="{C5AB51AD-3FD5-4C4D-AA41-0999DFE30B03}"/>
              </a:ext>
            </a:extLst>
          </p:cNvPr>
          <p:cNvPicPr>
            <a:picLocks noChangeAspect="1"/>
          </p:cNvPicPr>
          <p:nvPr/>
        </p:nvPicPr>
        <p:blipFill>
          <a:blip r:embed="rId2"/>
          <a:stretch>
            <a:fillRect/>
          </a:stretch>
        </p:blipFill>
        <p:spPr>
          <a:xfrm>
            <a:off x="1077567" y="2168111"/>
            <a:ext cx="2933700" cy="3263900"/>
          </a:xfrm>
          <a:prstGeom prst="rect">
            <a:avLst/>
          </a:prstGeom>
        </p:spPr>
      </p:pic>
    </p:spTree>
    <p:extLst>
      <p:ext uri="{BB962C8B-B14F-4D97-AF65-F5344CB8AC3E}">
        <p14:creationId xmlns:p14="http://schemas.microsoft.com/office/powerpoint/2010/main" val="171136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2A82-5B8C-704B-B83E-685148DECB01}"/>
              </a:ext>
            </a:extLst>
          </p:cNvPr>
          <p:cNvSpPr>
            <a:spLocks noGrp="1"/>
          </p:cNvSpPr>
          <p:nvPr>
            <p:ph type="title"/>
          </p:nvPr>
        </p:nvSpPr>
        <p:spPr/>
        <p:txBody>
          <a:bodyPr/>
          <a:lstStyle/>
          <a:p>
            <a:pPr algn="ctr"/>
            <a:r>
              <a:rPr lang="en-US" u="sng" dirty="0"/>
              <a:t>CS 5233 – Final Paper Presentation</a:t>
            </a:r>
          </a:p>
        </p:txBody>
      </p:sp>
      <p:sp>
        <p:nvSpPr>
          <p:cNvPr id="3" name="Content Placeholder 2">
            <a:extLst>
              <a:ext uri="{FF2B5EF4-FFF2-40B4-BE49-F238E27FC236}">
                <a16:creationId xmlns:a16="http://schemas.microsoft.com/office/drawing/2014/main" id="{3D0DF900-AB8F-CC4E-A78B-3393C311EF95}"/>
              </a:ext>
            </a:extLst>
          </p:cNvPr>
          <p:cNvSpPr>
            <a:spLocks noGrp="1"/>
          </p:cNvSpPr>
          <p:nvPr>
            <p:ph idx="1"/>
          </p:nvPr>
        </p:nvSpPr>
        <p:spPr>
          <a:xfrm>
            <a:off x="4731026" y="1935785"/>
            <a:ext cx="6775174" cy="4446161"/>
          </a:xfrm>
        </p:spPr>
        <p:txBody>
          <a:bodyPr>
            <a:normAutofit/>
          </a:bodyPr>
          <a:lstStyle/>
          <a:p>
            <a:r>
              <a:rPr lang="en-US" sz="3200" dirty="0"/>
              <a:t>Aug 7 – 10:30 am – 1:00 pm</a:t>
            </a:r>
          </a:p>
          <a:p>
            <a:endParaRPr lang="en-US" sz="3200" dirty="0"/>
          </a:p>
          <a:p>
            <a:r>
              <a:rPr lang="en-US" sz="3200" dirty="0"/>
              <a:t>Live on Blackboard Collaborate Ultra</a:t>
            </a:r>
          </a:p>
          <a:p>
            <a:endParaRPr lang="en-US" sz="3200" dirty="0"/>
          </a:p>
          <a:p>
            <a:r>
              <a:rPr lang="en-US" sz="3200" dirty="0"/>
              <a:t>One of the following:</a:t>
            </a:r>
          </a:p>
          <a:p>
            <a:pPr lvl="1"/>
            <a:r>
              <a:rPr lang="en-US" sz="2800" dirty="0"/>
              <a:t>Read 3+ papers and summarize them</a:t>
            </a:r>
          </a:p>
          <a:p>
            <a:pPr lvl="1"/>
            <a:r>
              <a:rPr lang="en-US" sz="2800" dirty="0"/>
              <a:t>Present current/future research work for any AI topic</a:t>
            </a:r>
          </a:p>
          <a:p>
            <a:pPr marL="0" indent="0">
              <a:buNone/>
            </a:pPr>
            <a:endParaRPr lang="en-US" sz="3200" dirty="0"/>
          </a:p>
        </p:txBody>
      </p:sp>
      <p:pic>
        <p:nvPicPr>
          <p:cNvPr id="4" name="Picture 3">
            <a:extLst>
              <a:ext uri="{FF2B5EF4-FFF2-40B4-BE49-F238E27FC236}">
                <a16:creationId xmlns:a16="http://schemas.microsoft.com/office/drawing/2014/main" id="{C5AB51AD-3FD5-4C4D-AA41-0999DFE30B03}"/>
              </a:ext>
            </a:extLst>
          </p:cNvPr>
          <p:cNvPicPr>
            <a:picLocks noChangeAspect="1"/>
          </p:cNvPicPr>
          <p:nvPr/>
        </p:nvPicPr>
        <p:blipFill>
          <a:blip r:embed="rId2"/>
          <a:stretch>
            <a:fillRect/>
          </a:stretch>
        </p:blipFill>
        <p:spPr>
          <a:xfrm>
            <a:off x="1077567" y="2168111"/>
            <a:ext cx="2933700" cy="3263900"/>
          </a:xfrm>
          <a:prstGeom prst="rect">
            <a:avLst/>
          </a:prstGeom>
        </p:spPr>
      </p:pic>
    </p:spTree>
    <p:extLst>
      <p:ext uri="{BB962C8B-B14F-4D97-AF65-F5344CB8AC3E}">
        <p14:creationId xmlns:p14="http://schemas.microsoft.com/office/powerpoint/2010/main" val="58418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t>Help?</a:t>
            </a:r>
          </a:p>
        </p:txBody>
      </p:sp>
      <p:sp>
        <p:nvSpPr>
          <p:cNvPr id="3" name="Content Placeholder 2"/>
          <p:cNvSpPr>
            <a:spLocks noGrp="1"/>
          </p:cNvSpPr>
          <p:nvPr>
            <p:ph idx="1"/>
          </p:nvPr>
        </p:nvSpPr>
        <p:spPr>
          <a:xfrm>
            <a:off x="838200" y="1825625"/>
            <a:ext cx="5196840" cy="4351338"/>
          </a:xfrm>
        </p:spPr>
        <p:txBody>
          <a:bodyPr/>
          <a:lstStyle/>
          <a:p>
            <a:r>
              <a:rPr lang="en-US" dirty="0"/>
              <a:t>You are not alone! If you need help, consult:</a:t>
            </a:r>
          </a:p>
          <a:p>
            <a:pPr lvl="1"/>
            <a:r>
              <a:rPr lang="en-US" dirty="0"/>
              <a:t>Your professor</a:t>
            </a:r>
          </a:p>
          <a:p>
            <a:pPr lvl="1"/>
            <a:r>
              <a:rPr lang="en-US" dirty="0"/>
              <a:t>Your TA</a:t>
            </a:r>
          </a:p>
          <a:p>
            <a:pPr lvl="1"/>
            <a:r>
              <a:rPr lang="en-US" dirty="0"/>
              <a:t>Your classmates</a:t>
            </a:r>
          </a:p>
          <a:p>
            <a:pPr lvl="1"/>
            <a:r>
              <a:rPr lang="en-US" dirty="0"/>
              <a:t>Discord, email</a:t>
            </a:r>
          </a:p>
          <a:p>
            <a:pPr lvl="1"/>
            <a:endParaRPr lang="en-US" dirty="0"/>
          </a:p>
          <a:p>
            <a:r>
              <a:rPr lang="en-US" dirty="0"/>
              <a:t>Don't be shy!</a:t>
            </a:r>
          </a:p>
        </p:txBody>
      </p:sp>
      <p:pic>
        <p:nvPicPr>
          <p:cNvPr id="6" name="Picture 5"/>
          <p:cNvPicPr>
            <a:picLocks noChangeAspect="1"/>
          </p:cNvPicPr>
          <p:nvPr/>
        </p:nvPicPr>
        <p:blipFill>
          <a:blip r:embed="rId2"/>
          <a:stretch>
            <a:fillRect/>
          </a:stretch>
        </p:blipFill>
        <p:spPr>
          <a:xfrm>
            <a:off x="6781309" y="1690688"/>
            <a:ext cx="3810000" cy="3810000"/>
          </a:xfrm>
          <a:prstGeom prst="rect">
            <a:avLst/>
          </a:prstGeom>
        </p:spPr>
      </p:pic>
    </p:spTree>
    <p:extLst>
      <p:ext uri="{BB962C8B-B14F-4D97-AF65-F5344CB8AC3E}">
        <p14:creationId xmlns:p14="http://schemas.microsoft.com/office/powerpoint/2010/main" val="209089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a:t>Communications</a:t>
            </a:r>
          </a:p>
        </p:txBody>
      </p:sp>
      <p:sp>
        <p:nvSpPr>
          <p:cNvPr id="3" name="Content Placeholder 2"/>
          <p:cNvSpPr>
            <a:spLocks noGrp="1"/>
          </p:cNvSpPr>
          <p:nvPr>
            <p:ph idx="1"/>
          </p:nvPr>
        </p:nvSpPr>
        <p:spPr>
          <a:xfrm>
            <a:off x="4506012" y="1706366"/>
            <a:ext cx="7513163" cy="4782566"/>
          </a:xfrm>
        </p:spPr>
        <p:txBody>
          <a:bodyPr>
            <a:normAutofit fontScale="92500" lnSpcReduction="10000"/>
          </a:bodyPr>
          <a:lstStyle/>
          <a:p>
            <a:r>
              <a:rPr lang="en-US" dirty="0"/>
              <a:t>Post a message on the Discord channel</a:t>
            </a:r>
          </a:p>
          <a:p>
            <a:pPr lvl="1"/>
            <a:r>
              <a:rPr lang="en-US" dirty="0"/>
              <a:t>Short questions about the course topic</a:t>
            </a:r>
          </a:p>
          <a:p>
            <a:endParaRPr lang="en-US" dirty="0"/>
          </a:p>
          <a:p>
            <a:r>
              <a:rPr lang="en-US" dirty="0"/>
              <a:t>Email – CS 3793-(question) in the subject header</a:t>
            </a:r>
          </a:p>
          <a:p>
            <a:pPr lvl="1"/>
            <a:r>
              <a:rPr lang="en-US" dirty="0"/>
              <a:t>Personal questions/Grades that can’t be asked on Discord</a:t>
            </a:r>
          </a:p>
          <a:p>
            <a:endParaRPr lang="en-US" dirty="0"/>
          </a:p>
          <a:p>
            <a:r>
              <a:rPr lang="en-US" dirty="0"/>
              <a:t>Please wait 1-2 business days for a response</a:t>
            </a:r>
          </a:p>
          <a:p>
            <a:pPr lvl="1"/>
            <a:r>
              <a:rPr lang="en-US" dirty="0"/>
              <a:t>If no response, send a reminder</a:t>
            </a:r>
          </a:p>
          <a:p>
            <a:pPr lvl="1"/>
            <a:r>
              <a:rPr lang="en-US" dirty="0"/>
              <a:t>Don’t wait for the last minute</a:t>
            </a:r>
          </a:p>
          <a:p>
            <a:endParaRPr lang="en-US" dirty="0"/>
          </a:p>
          <a:p>
            <a:r>
              <a:rPr lang="en-US" dirty="0"/>
              <a:t>Use your UTSA email address (</a:t>
            </a:r>
            <a:r>
              <a:rPr lang="en-US" dirty="0">
                <a:hlinkClick r:id="rId2"/>
              </a:rPr>
              <a:t>abc123@my.utsa.edu</a:t>
            </a:r>
            <a:r>
              <a:rPr lang="en-US" dirty="0"/>
              <a:t> or </a:t>
            </a:r>
            <a:r>
              <a:rPr lang="en-US" dirty="0">
                <a:hlinkClick r:id="rId3"/>
              </a:rPr>
              <a:t>firstname.lastname@utsa.edu</a:t>
            </a:r>
            <a:r>
              <a:rPr lang="en-US" dirty="0"/>
              <a:t>) </a:t>
            </a:r>
          </a:p>
        </p:txBody>
      </p:sp>
      <p:pic>
        <p:nvPicPr>
          <p:cNvPr id="4" name="Picture 3"/>
          <p:cNvPicPr>
            <a:picLocks noChangeAspect="1"/>
          </p:cNvPicPr>
          <p:nvPr/>
        </p:nvPicPr>
        <p:blipFill>
          <a:blip r:embed="rId4"/>
          <a:stretch>
            <a:fillRect/>
          </a:stretch>
        </p:blipFill>
        <p:spPr>
          <a:xfrm>
            <a:off x="432848" y="1938746"/>
            <a:ext cx="3759200" cy="3810000"/>
          </a:xfrm>
          <a:prstGeom prst="rect">
            <a:avLst/>
          </a:prstGeom>
        </p:spPr>
      </p:pic>
    </p:spTree>
    <p:extLst>
      <p:ext uri="{BB962C8B-B14F-4D97-AF65-F5344CB8AC3E}">
        <p14:creationId xmlns:p14="http://schemas.microsoft.com/office/powerpoint/2010/main" val="207588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3E93-1B7A-AA49-A733-65C97F53FF5A}"/>
              </a:ext>
            </a:extLst>
          </p:cNvPr>
          <p:cNvSpPr>
            <a:spLocks noGrp="1"/>
          </p:cNvSpPr>
          <p:nvPr>
            <p:ph type="title"/>
          </p:nvPr>
        </p:nvSpPr>
        <p:spPr/>
        <p:txBody>
          <a:bodyPr/>
          <a:lstStyle/>
          <a:p>
            <a:pPr algn="ctr"/>
            <a:r>
              <a:rPr lang="en-US" u="sng" dirty="0"/>
              <a:t>Academic Expectations</a:t>
            </a:r>
          </a:p>
        </p:txBody>
      </p:sp>
      <p:sp>
        <p:nvSpPr>
          <p:cNvPr id="3" name="Content Placeholder 2">
            <a:extLst>
              <a:ext uri="{FF2B5EF4-FFF2-40B4-BE49-F238E27FC236}">
                <a16:creationId xmlns:a16="http://schemas.microsoft.com/office/drawing/2014/main" id="{54089FCA-D9BC-C141-A75C-0FB4555328E4}"/>
              </a:ext>
            </a:extLst>
          </p:cNvPr>
          <p:cNvSpPr>
            <a:spLocks noGrp="1"/>
          </p:cNvSpPr>
          <p:nvPr>
            <p:ph idx="1"/>
          </p:nvPr>
        </p:nvSpPr>
        <p:spPr>
          <a:xfrm>
            <a:off x="4227442" y="1825625"/>
            <a:ext cx="7126357" cy="4351338"/>
          </a:xfrm>
        </p:spPr>
        <p:txBody>
          <a:bodyPr>
            <a:normAutofit lnSpcReduction="10000"/>
          </a:bodyPr>
          <a:lstStyle/>
          <a:p>
            <a:r>
              <a:rPr lang="en-US" dirty="0"/>
              <a:t>All students are expected to do their own work on all assignments. Direct copying of code from other students or other resources is never allowed. In the event that you are allowed to use other resources, you will need to provide appropriate citations and attributions.</a:t>
            </a:r>
          </a:p>
          <a:p>
            <a:endParaRPr lang="en-US" dirty="0"/>
          </a:p>
          <a:p>
            <a:r>
              <a:rPr lang="en-US" dirty="0"/>
              <a:t>Assignments will be periodically processed through plagiarism detection software that is designed specifically for source code.</a:t>
            </a:r>
          </a:p>
          <a:p>
            <a:pPr marL="0" indent="0">
              <a:buNone/>
            </a:pPr>
            <a:endParaRPr lang="en-US" dirty="0"/>
          </a:p>
        </p:txBody>
      </p:sp>
      <p:pic>
        <p:nvPicPr>
          <p:cNvPr id="4" name="Picture 3">
            <a:extLst>
              <a:ext uri="{FF2B5EF4-FFF2-40B4-BE49-F238E27FC236}">
                <a16:creationId xmlns:a16="http://schemas.microsoft.com/office/drawing/2014/main" id="{77250063-A576-6F40-AE6D-89C49250817F}"/>
              </a:ext>
            </a:extLst>
          </p:cNvPr>
          <p:cNvPicPr>
            <a:picLocks noChangeAspect="1"/>
          </p:cNvPicPr>
          <p:nvPr/>
        </p:nvPicPr>
        <p:blipFill>
          <a:blip r:embed="rId2"/>
          <a:stretch>
            <a:fillRect/>
          </a:stretch>
        </p:blipFill>
        <p:spPr>
          <a:xfrm>
            <a:off x="591102" y="2201517"/>
            <a:ext cx="3111500" cy="2667000"/>
          </a:xfrm>
          <a:prstGeom prst="rect">
            <a:avLst/>
          </a:prstGeom>
        </p:spPr>
      </p:pic>
    </p:spTree>
    <p:extLst>
      <p:ext uri="{BB962C8B-B14F-4D97-AF65-F5344CB8AC3E}">
        <p14:creationId xmlns:p14="http://schemas.microsoft.com/office/powerpoint/2010/main" val="323242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19906" y="1298883"/>
            <a:ext cx="5552188" cy="3969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838200" y="63466"/>
            <a:ext cx="10515600" cy="1325563"/>
          </a:xfrm>
        </p:spPr>
        <p:txBody>
          <a:bodyPr/>
          <a:lstStyle/>
          <a:p>
            <a:pPr algn="ctr"/>
            <a:r>
              <a:rPr lang="en-US" u="sng" dirty="0"/>
              <a:t>Introduce Yourself!</a:t>
            </a:r>
          </a:p>
        </p:txBody>
      </p:sp>
      <p:sp>
        <p:nvSpPr>
          <p:cNvPr id="3" name="Content Placeholder 2"/>
          <p:cNvSpPr>
            <a:spLocks noGrp="1"/>
          </p:cNvSpPr>
          <p:nvPr>
            <p:ph idx="1"/>
          </p:nvPr>
        </p:nvSpPr>
        <p:spPr>
          <a:xfrm>
            <a:off x="3404748" y="2889785"/>
            <a:ext cx="5882606" cy="2405071"/>
          </a:xfrm>
        </p:spPr>
        <p:txBody>
          <a:bodyPr>
            <a:normAutofit/>
          </a:bodyPr>
          <a:lstStyle/>
          <a:p>
            <a:r>
              <a:rPr lang="en-US" dirty="0"/>
              <a:t>Share the following</a:t>
            </a:r>
          </a:p>
          <a:p>
            <a:pPr lvl="1"/>
            <a:r>
              <a:rPr lang="en-US" dirty="0"/>
              <a:t>Future career goals</a:t>
            </a:r>
          </a:p>
          <a:p>
            <a:pPr lvl="1"/>
            <a:r>
              <a:rPr lang="en-US" dirty="0"/>
              <a:t>Why this course? </a:t>
            </a:r>
          </a:p>
          <a:p>
            <a:pPr lvl="1"/>
            <a:r>
              <a:rPr lang="en-US" dirty="0"/>
              <a:t>What you expect to learn from this course?</a:t>
            </a:r>
          </a:p>
        </p:txBody>
      </p:sp>
      <p:sp>
        <p:nvSpPr>
          <p:cNvPr id="5" name="Content Placeholder 2">
            <a:extLst>
              <a:ext uri="{FF2B5EF4-FFF2-40B4-BE49-F238E27FC236}">
                <a16:creationId xmlns:a16="http://schemas.microsoft.com/office/drawing/2014/main" id="{0C71B815-9B16-47ED-B645-988371DD9351}"/>
              </a:ext>
            </a:extLst>
          </p:cNvPr>
          <p:cNvSpPr txBox="1">
            <a:spLocks/>
          </p:cNvSpPr>
          <p:nvPr/>
        </p:nvSpPr>
        <p:spPr>
          <a:xfrm>
            <a:off x="312164" y="5669893"/>
            <a:ext cx="11567671" cy="8342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Post a message on the Discord server in the 3793 channel</a:t>
            </a:r>
          </a:p>
          <a:p>
            <a:pPr marL="0" indent="0" algn="ctr">
              <a:buNone/>
            </a:pPr>
            <a:r>
              <a:rPr lang="en-US" sz="1800" dirty="0"/>
              <a:t>We will refer to the AI course as CS 3793, even though you may have registered for 5233 course, since both are cross-listed</a:t>
            </a:r>
          </a:p>
        </p:txBody>
      </p:sp>
    </p:spTree>
    <p:extLst>
      <p:ext uri="{BB962C8B-B14F-4D97-AF65-F5344CB8AC3E}">
        <p14:creationId xmlns:p14="http://schemas.microsoft.com/office/powerpoint/2010/main" val="2589329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45720"/>
            <a:ext cx="10515600" cy="791528"/>
          </a:xfrm>
        </p:spPr>
        <p:txBody>
          <a:bodyPr/>
          <a:lstStyle/>
          <a:p>
            <a:pPr algn="ctr"/>
            <a:r>
              <a:rPr lang="en-US" u="sng" dirty="0"/>
              <a:t>Tentative Schedule</a:t>
            </a:r>
          </a:p>
        </p:txBody>
      </p:sp>
      <p:graphicFrame>
        <p:nvGraphicFramePr>
          <p:cNvPr id="7" name="Table 6"/>
          <p:cNvGraphicFramePr>
            <a:graphicFrameLocks noGrp="1"/>
          </p:cNvGraphicFramePr>
          <p:nvPr>
            <p:extLst>
              <p:ext uri="{D42A27DB-BD31-4B8C-83A1-F6EECF244321}">
                <p14:modId xmlns:p14="http://schemas.microsoft.com/office/powerpoint/2010/main" val="618132942"/>
              </p:ext>
            </p:extLst>
          </p:nvPr>
        </p:nvGraphicFramePr>
        <p:xfrm>
          <a:off x="1179528" y="940943"/>
          <a:ext cx="9832943" cy="5577095"/>
        </p:xfrm>
        <a:graphic>
          <a:graphicData uri="http://schemas.openxmlformats.org/drawingml/2006/table">
            <a:tbl>
              <a:tblPr firstRow="1" firstCol="1" bandRow="1"/>
              <a:tblGrid>
                <a:gridCol w="1041884">
                  <a:extLst>
                    <a:ext uri="{9D8B030D-6E8A-4147-A177-3AD203B41FA5}">
                      <a16:colId xmlns:a16="http://schemas.microsoft.com/office/drawing/2014/main" val="20000"/>
                    </a:ext>
                  </a:extLst>
                </a:gridCol>
                <a:gridCol w="1021941">
                  <a:extLst>
                    <a:ext uri="{9D8B030D-6E8A-4147-A177-3AD203B41FA5}">
                      <a16:colId xmlns:a16="http://schemas.microsoft.com/office/drawing/2014/main" val="20001"/>
                    </a:ext>
                  </a:extLst>
                </a:gridCol>
                <a:gridCol w="4688037">
                  <a:extLst>
                    <a:ext uri="{9D8B030D-6E8A-4147-A177-3AD203B41FA5}">
                      <a16:colId xmlns:a16="http://schemas.microsoft.com/office/drawing/2014/main" val="20002"/>
                    </a:ext>
                  </a:extLst>
                </a:gridCol>
                <a:gridCol w="3081081">
                  <a:extLst>
                    <a:ext uri="{9D8B030D-6E8A-4147-A177-3AD203B41FA5}">
                      <a16:colId xmlns:a16="http://schemas.microsoft.com/office/drawing/2014/main" val="20003"/>
                    </a:ext>
                  </a:extLst>
                </a:gridCol>
              </a:tblGrid>
              <a:tr h="366527">
                <a:tc>
                  <a:txBody>
                    <a:bodyPr/>
                    <a:lstStyle/>
                    <a:p>
                      <a:pPr marL="0" marR="0" algn="ctr">
                        <a:spcBef>
                          <a:spcPts val="0"/>
                        </a:spcBef>
                        <a:spcAft>
                          <a:spcPts val="0"/>
                        </a:spcAft>
                      </a:pPr>
                      <a:r>
                        <a:rPr lang="en-US" sz="1800" b="1" u="sng" dirty="0">
                          <a:effectLst/>
                          <a:latin typeface="+mn-lt"/>
                          <a:ea typeface="Times New Roman" panose="02020603050405020304" pitchFamily="18" charset="0"/>
                        </a:rPr>
                        <a:t>Day</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a:effectLst/>
                          <a:latin typeface="+mn-lt"/>
                          <a:ea typeface="Times New Roman" panose="02020603050405020304" pitchFamily="18" charset="0"/>
                        </a:rPr>
                        <a:t>Type</a:t>
                      </a:r>
                      <a:endParaRPr lang="en-US" sz="180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dirty="0">
                          <a:effectLst/>
                          <a:latin typeface="+mn-lt"/>
                          <a:ea typeface="Times New Roman" panose="02020603050405020304" pitchFamily="18" charset="0"/>
                        </a:rPr>
                        <a:t>Topics</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a:effectLst/>
                          <a:latin typeface="+mn-lt"/>
                          <a:ea typeface="Times New Roman" panose="02020603050405020304" pitchFamily="18" charset="0"/>
                        </a:rPr>
                        <a:t>Coursework Due</a:t>
                      </a:r>
                      <a:endParaRPr lang="en-US" sz="180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0</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May 27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Course Setup, Intro to AI, History, Impacts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1</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Google </a:t>
                      </a:r>
                      <a:r>
                        <a:rPr lang="en-US" sz="1800" dirty="0" err="1">
                          <a:effectLst/>
                          <a:latin typeface="+mn-lt"/>
                          <a:ea typeface="Times New Roman" panose="02020603050405020304" pitchFamily="18" charset="0"/>
                        </a:rPr>
                        <a:t>Colab</a:t>
                      </a:r>
                      <a:r>
                        <a:rPr lang="en-US" sz="1800" dirty="0">
                          <a:effectLst/>
                          <a:latin typeface="+mn-lt"/>
                          <a:ea typeface="Times New Roman" panose="02020603050405020304" pitchFamily="18" charset="0"/>
                        </a:rPr>
                        <a:t>, Python Review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Intelligent Agents, PEAS, Searching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2</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7"/>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Uninformed Search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Times New Roman" panose="02020603050405020304" pitchFamily="18" charset="0"/>
                        </a:rPr>
                        <a:t>Quiz-02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Informed Search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3</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0"/>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Other Search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Quiz-03, Assignment-1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Adversarial Search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4</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3"/>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Constraint Satisfaction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Constraint Satisfaction (cont'd)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5</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6"/>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Data Science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Quiz-05, Exam-1, Assignment-2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July 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Machine Learning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55664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536858963"/>
              </p:ext>
            </p:extLst>
          </p:nvPr>
        </p:nvGraphicFramePr>
        <p:xfrm>
          <a:off x="1179528" y="940937"/>
          <a:ext cx="9832943" cy="5577095"/>
        </p:xfrm>
        <a:graphic>
          <a:graphicData uri="http://schemas.openxmlformats.org/drawingml/2006/table">
            <a:tbl>
              <a:tblPr firstRow="1" firstCol="1" bandRow="1"/>
              <a:tblGrid>
                <a:gridCol w="1041884">
                  <a:extLst>
                    <a:ext uri="{9D8B030D-6E8A-4147-A177-3AD203B41FA5}">
                      <a16:colId xmlns:a16="http://schemas.microsoft.com/office/drawing/2014/main" val="20000"/>
                    </a:ext>
                  </a:extLst>
                </a:gridCol>
                <a:gridCol w="1021941">
                  <a:extLst>
                    <a:ext uri="{9D8B030D-6E8A-4147-A177-3AD203B41FA5}">
                      <a16:colId xmlns:a16="http://schemas.microsoft.com/office/drawing/2014/main" val="20001"/>
                    </a:ext>
                  </a:extLst>
                </a:gridCol>
                <a:gridCol w="4688037">
                  <a:extLst>
                    <a:ext uri="{9D8B030D-6E8A-4147-A177-3AD203B41FA5}">
                      <a16:colId xmlns:a16="http://schemas.microsoft.com/office/drawing/2014/main" val="20002"/>
                    </a:ext>
                  </a:extLst>
                </a:gridCol>
                <a:gridCol w="3081081">
                  <a:extLst>
                    <a:ext uri="{9D8B030D-6E8A-4147-A177-3AD203B41FA5}">
                      <a16:colId xmlns:a16="http://schemas.microsoft.com/office/drawing/2014/main" val="20003"/>
                    </a:ext>
                  </a:extLst>
                </a:gridCol>
              </a:tblGrid>
              <a:tr h="366527">
                <a:tc>
                  <a:txBody>
                    <a:bodyPr/>
                    <a:lstStyle/>
                    <a:p>
                      <a:pPr marL="0" marR="0" algn="ctr">
                        <a:spcBef>
                          <a:spcPts val="0"/>
                        </a:spcBef>
                        <a:spcAft>
                          <a:spcPts val="0"/>
                        </a:spcAft>
                      </a:pPr>
                      <a:r>
                        <a:rPr lang="en-US" sz="1800" b="1" u="sng" dirty="0">
                          <a:effectLst/>
                          <a:latin typeface="+mn-lt"/>
                          <a:ea typeface="Times New Roman" panose="02020603050405020304" pitchFamily="18" charset="0"/>
                        </a:rPr>
                        <a:t>Day</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a:effectLst/>
                          <a:latin typeface="+mn-lt"/>
                          <a:ea typeface="Times New Roman" panose="02020603050405020304" pitchFamily="18" charset="0"/>
                        </a:rPr>
                        <a:t>Type</a:t>
                      </a:r>
                      <a:endParaRPr lang="en-US" sz="180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dirty="0">
                          <a:effectLst/>
                          <a:latin typeface="+mn-lt"/>
                          <a:ea typeface="Times New Roman" panose="02020603050405020304" pitchFamily="18" charset="0"/>
                        </a:rPr>
                        <a:t>Topics</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u="sng">
                          <a:effectLst/>
                          <a:latin typeface="+mn-lt"/>
                          <a:ea typeface="Times New Roman" panose="02020603050405020304" pitchFamily="18" charset="0"/>
                        </a:rPr>
                        <a:t>Coursework Due</a:t>
                      </a:r>
                      <a:endParaRPr lang="en-US" sz="180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6</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1"/>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July 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Supervised &amp; Unsupervised Learning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Quiz-06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July 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Neural Networks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056077"/>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7</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4"/>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Deep Learning &amp; TensorFlow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Quiz-07, Assignment-3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Deep Learning &amp; TensorFlow Hands-on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8</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7"/>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Computer Vision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Times New Roman" panose="02020603050405020304" pitchFamily="18" charset="0"/>
                        </a:rPr>
                        <a:t>Quiz-08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Computer Vision Hands-on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9</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0"/>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Natural Language Processing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Quiz-09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17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Natural Language Processing Hands-on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Week 10</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3"/>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Reinforcement Learning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Quiz-10, Assignments-4,5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effectLst/>
                          <a:latin typeface="+mn-lt"/>
                          <a:ea typeface="Times New Roman" panose="02020603050405020304" pitchFamily="18" charset="0"/>
                        </a:rPr>
                        <a:t>Lecture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AI Ethics &amp; Conclusion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06504">
                <a:tc gridSpan="4">
                  <a:txBody>
                    <a:bodyPr/>
                    <a:lstStyle/>
                    <a:p>
                      <a:pPr marL="0" marR="0" algn="ctr">
                        <a:spcBef>
                          <a:spcPts val="0"/>
                        </a:spcBef>
                        <a:spcAft>
                          <a:spcPts val="0"/>
                        </a:spcAft>
                      </a:pPr>
                      <a:r>
                        <a:rPr lang="en-US" sz="1800" b="1" dirty="0">
                          <a:effectLst/>
                          <a:latin typeface="+mn-lt"/>
                          <a:ea typeface="Times New Roman" panose="02020603050405020304" pitchFamily="18" charset="0"/>
                        </a:rPr>
                        <a:t>Finals</a:t>
                      </a:r>
                      <a:endParaRPr lang="en-US" sz="18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16"/>
                  </a:ext>
                </a:extLst>
              </a:tr>
              <a:tr h="306504">
                <a:tc>
                  <a:txBody>
                    <a:bodyPr/>
                    <a:lstStyle/>
                    <a:p>
                      <a:pPr marL="0" marR="0" algn="ctr">
                        <a:spcBef>
                          <a:spcPts val="0"/>
                        </a:spcBef>
                        <a:spcAft>
                          <a:spcPts val="0"/>
                        </a:spcAft>
                      </a:pPr>
                      <a:r>
                        <a:rPr lang="en-US" sz="1800" dirty="0">
                          <a:effectLst/>
                          <a:latin typeface="+mn-lt"/>
                          <a:ea typeface="Times New Roman" panose="02020603050405020304" pitchFamily="18" charset="0"/>
                        </a:rPr>
                        <a:t>June 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Exam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Final Exam Day – 5233 Paper Presentation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effectLst/>
                          <a:latin typeface="+mn-lt"/>
                          <a:ea typeface="Times New Roman" panose="02020603050405020304" pitchFamily="18" charset="0"/>
                        </a:rPr>
                        <a:t>Exam-2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6" name="Title 1">
            <a:extLst>
              <a:ext uri="{FF2B5EF4-FFF2-40B4-BE49-F238E27FC236}">
                <a16:creationId xmlns:a16="http://schemas.microsoft.com/office/drawing/2014/main" id="{5937D1F3-40CF-46A0-9839-191F8005B7AD}"/>
              </a:ext>
            </a:extLst>
          </p:cNvPr>
          <p:cNvSpPr>
            <a:spLocks noGrp="1"/>
          </p:cNvSpPr>
          <p:nvPr>
            <p:ph type="title"/>
          </p:nvPr>
        </p:nvSpPr>
        <p:spPr>
          <a:xfrm>
            <a:off x="838200" y="45720"/>
            <a:ext cx="10515600" cy="791528"/>
          </a:xfrm>
        </p:spPr>
        <p:txBody>
          <a:bodyPr/>
          <a:lstStyle/>
          <a:p>
            <a:pPr algn="ctr"/>
            <a:r>
              <a:rPr lang="en-US" u="sng" dirty="0"/>
              <a:t>Tentative Schedule</a:t>
            </a:r>
          </a:p>
        </p:txBody>
      </p:sp>
    </p:spTree>
    <p:extLst>
      <p:ext uri="{BB962C8B-B14F-4D97-AF65-F5344CB8AC3E}">
        <p14:creationId xmlns:p14="http://schemas.microsoft.com/office/powerpoint/2010/main" val="345626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85BB-9ED6-AF45-905F-2B661077A2AC}"/>
              </a:ext>
            </a:extLst>
          </p:cNvPr>
          <p:cNvSpPr>
            <a:spLocks noGrp="1"/>
          </p:cNvSpPr>
          <p:nvPr>
            <p:ph type="title"/>
          </p:nvPr>
        </p:nvSpPr>
        <p:spPr/>
        <p:txBody>
          <a:bodyPr/>
          <a:lstStyle/>
          <a:p>
            <a:pPr algn="ctr"/>
            <a:r>
              <a:rPr lang="en-US" u="sng" dirty="0"/>
              <a:t>Questions</a:t>
            </a:r>
          </a:p>
        </p:txBody>
      </p:sp>
      <p:pic>
        <p:nvPicPr>
          <p:cNvPr id="4" name="Picture 3">
            <a:extLst>
              <a:ext uri="{FF2B5EF4-FFF2-40B4-BE49-F238E27FC236}">
                <a16:creationId xmlns:a16="http://schemas.microsoft.com/office/drawing/2014/main" id="{F6E2AB1E-B646-EB4F-AF21-F123B3CF41A4}"/>
              </a:ext>
            </a:extLst>
          </p:cNvPr>
          <p:cNvPicPr>
            <a:picLocks noChangeAspect="1"/>
          </p:cNvPicPr>
          <p:nvPr/>
        </p:nvPicPr>
        <p:blipFill>
          <a:blip r:embed="rId2"/>
          <a:stretch>
            <a:fillRect/>
          </a:stretch>
        </p:blipFill>
        <p:spPr>
          <a:xfrm>
            <a:off x="4393461" y="2029931"/>
            <a:ext cx="3405077" cy="3405077"/>
          </a:xfrm>
          <a:prstGeom prst="rect">
            <a:avLst/>
          </a:prstGeom>
        </p:spPr>
      </p:pic>
    </p:spTree>
    <p:extLst>
      <p:ext uri="{BB962C8B-B14F-4D97-AF65-F5344CB8AC3E}">
        <p14:creationId xmlns:p14="http://schemas.microsoft.com/office/powerpoint/2010/main" val="115017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697291302"/>
              </p:ext>
            </p:extLst>
          </p:nvPr>
        </p:nvGraphicFramePr>
        <p:xfrm>
          <a:off x="2005874" y="77766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457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18B56-E9D4-5541-AA7A-7479F25888B1}"/>
              </a:ext>
            </a:extLst>
          </p:cNvPr>
          <p:cNvSpPr>
            <a:spLocks noGrp="1"/>
          </p:cNvSpPr>
          <p:nvPr>
            <p:ph idx="1"/>
          </p:nvPr>
        </p:nvSpPr>
        <p:spPr>
          <a:xfrm>
            <a:off x="1744980" y="1584960"/>
            <a:ext cx="8702040" cy="4587240"/>
          </a:xfrm>
        </p:spPr>
        <p:txBody>
          <a:bodyPr>
            <a:noAutofit/>
          </a:bodyPr>
          <a:lstStyle/>
          <a:p>
            <a:r>
              <a:rPr lang="en-US" dirty="0"/>
              <a:t>Artificial intelligence (AI) can be defined as the simulation of human intelligence processes by machines, especially computer systems. These processes include learning, remembering, reasoning, planning, communicating, and interacting with its environment.</a:t>
            </a:r>
          </a:p>
          <a:p>
            <a:endParaRPr lang="en-US" dirty="0"/>
          </a:p>
          <a:p>
            <a:r>
              <a:rPr lang="en-US" dirty="0"/>
              <a:t>AI can also be defined as a system’s ability to correctly interpret external data, to learn from such data, and to use those learnings to achieve specific goals and tasks through flexible adaptation.</a:t>
            </a:r>
          </a:p>
        </p:txBody>
      </p:sp>
      <p:sp>
        <p:nvSpPr>
          <p:cNvPr id="4" name="Title 1">
            <a:extLst>
              <a:ext uri="{FF2B5EF4-FFF2-40B4-BE49-F238E27FC236}">
                <a16:creationId xmlns:a16="http://schemas.microsoft.com/office/drawing/2014/main" id="{C126DD70-B1AB-5047-9E74-1178D6B4E787}"/>
              </a:ext>
            </a:extLst>
          </p:cNvPr>
          <p:cNvSpPr txBox="1">
            <a:spLocks/>
          </p:cNvSpPr>
          <p:nvPr/>
        </p:nvSpPr>
        <p:spPr>
          <a:xfrm>
            <a:off x="838200" y="95161"/>
            <a:ext cx="10515600" cy="941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sng"/>
              <a:t>AI Definitions</a:t>
            </a:r>
            <a:endParaRPr lang="en-US" u="sng" dirty="0"/>
          </a:p>
        </p:txBody>
      </p:sp>
    </p:spTree>
    <p:extLst>
      <p:ext uri="{BB962C8B-B14F-4D97-AF65-F5344CB8AC3E}">
        <p14:creationId xmlns:p14="http://schemas.microsoft.com/office/powerpoint/2010/main" val="83332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AI Definitions</a:t>
            </a:r>
          </a:p>
        </p:txBody>
      </p:sp>
      <p:sp>
        <p:nvSpPr>
          <p:cNvPr id="3" name="Rectangle 2"/>
          <p:cNvSpPr/>
          <p:nvPr/>
        </p:nvSpPr>
        <p:spPr>
          <a:xfrm>
            <a:off x="2726401" y="6316950"/>
            <a:ext cx="6739195" cy="338554"/>
          </a:xfrm>
          <a:prstGeom prst="rect">
            <a:avLst/>
          </a:prstGeom>
        </p:spPr>
        <p:txBody>
          <a:bodyPr wrap="square">
            <a:spAutoFit/>
          </a:bodyPr>
          <a:lstStyle/>
          <a:p>
            <a:r>
              <a:rPr lang="en-US" sz="1600" dirty="0">
                <a:hlinkClick r:id="rId2"/>
              </a:rPr>
              <a:t>https://blogs.oracle.com/bigdata/difference-ai-machine-learning-deep-learning</a:t>
            </a:r>
            <a:endParaRPr lang="en-US" sz="1600" dirty="0"/>
          </a:p>
        </p:txBody>
      </p:sp>
      <p:pic>
        <p:nvPicPr>
          <p:cNvPr id="1026" name="Picture 2" descr="Difference Between AI, Machine Learning and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41" y="1036321"/>
            <a:ext cx="8982917" cy="512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38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s the difference between Artificial Intelligence (AI), Machine Learning, and Deep Learn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44" y="766193"/>
            <a:ext cx="8817927" cy="5609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AI Definitions</a:t>
            </a:r>
          </a:p>
        </p:txBody>
      </p:sp>
      <p:sp>
        <p:nvSpPr>
          <p:cNvPr id="3" name="Rectangle 2"/>
          <p:cNvSpPr/>
          <p:nvPr/>
        </p:nvSpPr>
        <p:spPr>
          <a:xfrm>
            <a:off x="1126421" y="6279580"/>
            <a:ext cx="9899468" cy="338554"/>
          </a:xfrm>
          <a:prstGeom prst="rect">
            <a:avLst/>
          </a:prstGeom>
        </p:spPr>
        <p:txBody>
          <a:bodyPr wrap="square">
            <a:spAutoFit/>
          </a:bodyPr>
          <a:lstStyle/>
          <a:p>
            <a:r>
              <a:rPr lang="en-US" sz="1600" dirty="0">
                <a:hlinkClick r:id="rId3"/>
              </a:rPr>
              <a:t>https://blogs.nvidia.com/blog/2016/07/29/whats-difference-artificial-intelligence-machine-learning-deep-learning-ai/</a:t>
            </a:r>
            <a:endParaRPr lang="en-US" sz="1600" dirty="0"/>
          </a:p>
        </p:txBody>
      </p:sp>
      <p:sp>
        <p:nvSpPr>
          <p:cNvPr id="4" name="Rectangle 3"/>
          <p:cNvSpPr/>
          <p:nvPr/>
        </p:nvSpPr>
        <p:spPr>
          <a:xfrm>
            <a:off x="9013371" y="1611558"/>
            <a:ext cx="2760618" cy="3416320"/>
          </a:xfrm>
          <a:prstGeom prst="rect">
            <a:avLst/>
          </a:prstGeom>
        </p:spPr>
        <p:txBody>
          <a:bodyPr wrap="square">
            <a:spAutoFit/>
          </a:bodyPr>
          <a:lstStyle/>
          <a:p>
            <a:pPr marL="285750" indent="-285750">
              <a:buFont typeface="Arial" panose="020B0604020202020204" pitchFamily="34" charset="0"/>
              <a:buChar char="•"/>
            </a:pPr>
            <a:r>
              <a:rPr lang="en-US" dirty="0"/>
              <a:t>Artificial Intelligence – Human Intelligence Exhibited by Machines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Machine Learning — An Approach to Achieve Artificial Intelligence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Learning — A Technique for Implementing Machine Learning</a:t>
            </a:r>
            <a:endParaRPr lang="en-US" i="0" dirty="0">
              <a:effectLst/>
            </a:endParaRPr>
          </a:p>
        </p:txBody>
      </p:sp>
    </p:spTree>
    <p:extLst>
      <p:ext uri="{BB962C8B-B14F-4D97-AF65-F5344CB8AC3E}">
        <p14:creationId xmlns:p14="http://schemas.microsoft.com/office/powerpoint/2010/main" val="4041138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AI Definitions</a:t>
            </a:r>
          </a:p>
        </p:txBody>
      </p:sp>
      <p:graphicFrame>
        <p:nvGraphicFramePr>
          <p:cNvPr id="5" name="Table 4"/>
          <p:cNvGraphicFramePr>
            <a:graphicFrameLocks noGrp="1"/>
          </p:cNvGraphicFramePr>
          <p:nvPr>
            <p:extLst>
              <p:ext uri="{D42A27DB-BD31-4B8C-83A1-F6EECF244321}">
                <p14:modId xmlns:p14="http://schemas.microsoft.com/office/powerpoint/2010/main" val="3553208257"/>
              </p:ext>
            </p:extLst>
          </p:nvPr>
        </p:nvGraphicFramePr>
        <p:xfrm>
          <a:off x="822959" y="1197428"/>
          <a:ext cx="10546081" cy="5120640"/>
        </p:xfrm>
        <a:graphic>
          <a:graphicData uri="http://schemas.openxmlformats.org/drawingml/2006/table">
            <a:tbl>
              <a:tblPr firstRow="1" firstCol="1">
                <a:tableStyleId>{21E4AEA4-8DFA-4A89-87EB-49C32662AFE0}</a:tableStyleId>
              </a:tblPr>
              <a:tblGrid>
                <a:gridCol w="2504695">
                  <a:extLst>
                    <a:ext uri="{9D8B030D-6E8A-4147-A177-3AD203B41FA5}">
                      <a16:colId xmlns:a16="http://schemas.microsoft.com/office/drawing/2014/main" val="20000"/>
                    </a:ext>
                  </a:extLst>
                </a:gridCol>
                <a:gridCol w="4170425">
                  <a:extLst>
                    <a:ext uri="{9D8B030D-6E8A-4147-A177-3AD203B41FA5}">
                      <a16:colId xmlns:a16="http://schemas.microsoft.com/office/drawing/2014/main" val="20001"/>
                    </a:ext>
                  </a:extLst>
                </a:gridCol>
                <a:gridCol w="3870961">
                  <a:extLst>
                    <a:ext uri="{9D8B030D-6E8A-4147-A177-3AD203B41FA5}">
                      <a16:colId xmlns:a16="http://schemas.microsoft.com/office/drawing/2014/main" val="20002"/>
                    </a:ext>
                  </a:extLst>
                </a:gridCol>
              </a:tblGrid>
              <a:tr h="1170086">
                <a:tc>
                  <a:txBody>
                    <a:bodyPr/>
                    <a:lstStyle/>
                    <a:p>
                      <a:pPr marL="0" algn="ctr" defTabSz="914400" rtl="0" eaLnBrk="1" latinLnBrk="0" hangingPunct="1"/>
                      <a:endParaRPr lang="en-US" sz="2800" b="1" u="sng" kern="1200" dirty="0">
                        <a:solidFill>
                          <a:schemeClr val="lt1"/>
                        </a:solidFill>
                        <a:latin typeface="+mn-lt"/>
                        <a:ea typeface="+mn-ea"/>
                        <a:cs typeface="+mn-cs"/>
                      </a:endParaRPr>
                    </a:p>
                  </a:txBody>
                  <a:tcPr anchor="ctr">
                    <a:noFill/>
                  </a:tcPr>
                </a:tc>
                <a:tc>
                  <a:txBody>
                    <a:bodyPr/>
                    <a:lstStyle/>
                    <a:p>
                      <a:pPr marL="0" algn="ctr" defTabSz="914400" rtl="0" eaLnBrk="1" latinLnBrk="0" hangingPunct="1"/>
                      <a:r>
                        <a:rPr lang="en-US" sz="2000" b="1" kern="1200" dirty="0">
                          <a:solidFill>
                            <a:schemeClr val="lt1"/>
                          </a:solidFill>
                          <a:latin typeface="+mn-lt"/>
                          <a:ea typeface="+mn-ea"/>
                          <a:cs typeface="+mn-cs"/>
                        </a:rPr>
                        <a:t>Humanly</a:t>
                      </a:r>
                    </a:p>
                  </a:txBody>
                  <a:tcPr anchor="ctr"/>
                </a:tc>
                <a:tc>
                  <a:txBody>
                    <a:bodyPr/>
                    <a:lstStyle/>
                    <a:p>
                      <a:pPr marL="0" algn="ctr" defTabSz="914400" rtl="0" eaLnBrk="1" latinLnBrk="0" hangingPunct="1"/>
                      <a:r>
                        <a:rPr lang="en-US" sz="2000" b="1" kern="1200" dirty="0">
                          <a:solidFill>
                            <a:schemeClr val="lt1"/>
                          </a:solidFill>
                          <a:latin typeface="+mn-lt"/>
                          <a:ea typeface="+mn-ea"/>
                          <a:cs typeface="+mn-cs"/>
                        </a:rPr>
                        <a:t>Rationally</a:t>
                      </a:r>
                    </a:p>
                  </a:txBody>
                  <a:tcPr anchor="ctr"/>
                </a:tc>
                <a:extLst>
                  <a:ext uri="{0D108BD9-81ED-4DB2-BD59-A6C34878D82A}">
                    <a16:rowId xmlns:a16="http://schemas.microsoft.com/office/drawing/2014/main" val="10000"/>
                  </a:ext>
                </a:extLst>
              </a:tr>
              <a:tr h="2008022">
                <a:tc>
                  <a:txBody>
                    <a:bodyPr/>
                    <a:lstStyle/>
                    <a:p>
                      <a:pPr marL="0" algn="ctr" defTabSz="914400" rtl="0" eaLnBrk="1" latinLnBrk="0" hangingPunct="1"/>
                      <a:r>
                        <a:rPr lang="en-US" sz="2000" b="1" kern="1200" dirty="0">
                          <a:solidFill>
                            <a:schemeClr val="lt1"/>
                          </a:solidFill>
                          <a:latin typeface="+mn-lt"/>
                          <a:ea typeface="+mn-ea"/>
                          <a:cs typeface="+mn-cs"/>
                        </a:rPr>
                        <a:t>Thinking</a:t>
                      </a:r>
                    </a:p>
                  </a:txBody>
                  <a:tcPr anchor="ctr"/>
                </a:tc>
                <a:tc>
                  <a:txBody>
                    <a:bodyPr/>
                    <a:lstStyle/>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exciting new effort to make computers think . . . </a:t>
                      </a:r>
                      <a:r>
                        <a:rPr lang="en-US" sz="1600" b="0" i="1" u="none" strike="noStrike" kern="1200" baseline="0" dirty="0">
                          <a:solidFill>
                            <a:schemeClr val="dk1"/>
                          </a:solidFill>
                          <a:latin typeface="+mn-lt"/>
                          <a:ea typeface="+mn-ea"/>
                          <a:cs typeface="+mn-cs"/>
                        </a:rPr>
                        <a:t>machines with minds</a:t>
                      </a:r>
                      <a:r>
                        <a:rPr lang="en-US" sz="1600" b="0" i="0" u="none" strike="noStrike" kern="1200" baseline="0" dirty="0">
                          <a:solidFill>
                            <a:schemeClr val="dk1"/>
                          </a:solidFill>
                          <a:latin typeface="+mn-lt"/>
                          <a:ea typeface="+mn-ea"/>
                          <a:cs typeface="+mn-cs"/>
                        </a:rPr>
                        <a:t>, in the full and literal sense.”  (</a:t>
                      </a:r>
                      <a:r>
                        <a:rPr lang="en-US" sz="1600" b="0" i="0" u="none" strike="noStrike" kern="1200" baseline="0" dirty="0" err="1">
                          <a:solidFill>
                            <a:schemeClr val="dk1"/>
                          </a:solidFill>
                          <a:latin typeface="+mn-lt"/>
                          <a:ea typeface="+mn-ea"/>
                          <a:cs typeface="+mn-cs"/>
                        </a:rPr>
                        <a:t>Haugeland</a:t>
                      </a:r>
                      <a:r>
                        <a:rPr lang="en-US" sz="1600" b="0" i="0" u="none" strike="noStrike" kern="1200" baseline="0" dirty="0">
                          <a:solidFill>
                            <a:schemeClr val="dk1"/>
                          </a:solidFill>
                          <a:latin typeface="+mn-lt"/>
                          <a:ea typeface="+mn-ea"/>
                          <a:cs typeface="+mn-cs"/>
                        </a:rPr>
                        <a:t>, 1985)</a:t>
                      </a:r>
                    </a:p>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automation of] activities that we associate with human thinking, activities such as decision-making, problem solving, learning . . .” (Bellman, 1978)</a:t>
                      </a:r>
                      <a:endParaRPr lang="en-US" sz="1600" dirty="0">
                        <a:solidFill>
                          <a:schemeClr val="tx1"/>
                        </a:solidFill>
                      </a:endParaRPr>
                    </a:p>
                  </a:txBody>
                  <a:tcPr anchor="ctr"/>
                </a:tc>
                <a:tc>
                  <a:txBody>
                    <a:bodyPr/>
                    <a:lstStyle/>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study of mental faculties through the use of computational models.” (</a:t>
                      </a:r>
                      <a:r>
                        <a:rPr lang="en-US" sz="1600" b="0" i="0" u="none" strike="noStrike" kern="1200" baseline="0" dirty="0" err="1">
                          <a:solidFill>
                            <a:schemeClr val="dk1"/>
                          </a:solidFill>
                          <a:latin typeface="+mn-lt"/>
                          <a:ea typeface="+mn-ea"/>
                          <a:cs typeface="+mn-cs"/>
                        </a:rPr>
                        <a:t>Charniak</a:t>
                      </a:r>
                      <a:r>
                        <a:rPr lang="en-US" sz="1600" b="0" i="0" u="none" strike="noStrike" kern="1200" baseline="0" dirty="0">
                          <a:solidFill>
                            <a:schemeClr val="dk1"/>
                          </a:solidFill>
                          <a:latin typeface="+mn-lt"/>
                          <a:ea typeface="+mn-ea"/>
                          <a:cs typeface="+mn-cs"/>
                        </a:rPr>
                        <a:t> and McDermott, 1985)</a:t>
                      </a:r>
                    </a:p>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study of the computations that make it possible to perceive, reason, and act.” (Winston, 1992)</a:t>
                      </a:r>
                      <a:endParaRPr lang="en-US" sz="1600" dirty="0">
                        <a:solidFill>
                          <a:schemeClr val="tx1"/>
                        </a:solidFill>
                      </a:endParaRPr>
                    </a:p>
                  </a:txBody>
                  <a:tcPr anchor="ctr"/>
                </a:tc>
                <a:extLst>
                  <a:ext uri="{0D108BD9-81ED-4DB2-BD59-A6C34878D82A}">
                    <a16:rowId xmlns:a16="http://schemas.microsoft.com/office/drawing/2014/main" val="10001"/>
                  </a:ext>
                </a:extLst>
              </a:tr>
              <a:tr h="1942532">
                <a:tc>
                  <a:txBody>
                    <a:bodyPr/>
                    <a:lstStyle/>
                    <a:p>
                      <a:pPr marL="0" algn="ctr" defTabSz="914400" rtl="0" eaLnBrk="1" latinLnBrk="0" hangingPunct="1"/>
                      <a:r>
                        <a:rPr lang="en-US" sz="2000" b="1" kern="1200" dirty="0">
                          <a:solidFill>
                            <a:schemeClr val="lt1"/>
                          </a:solidFill>
                          <a:latin typeface="+mn-lt"/>
                          <a:ea typeface="+mn-ea"/>
                          <a:cs typeface="+mn-cs"/>
                        </a:rPr>
                        <a:t>Acting</a:t>
                      </a:r>
                    </a:p>
                  </a:txBody>
                  <a:tcPr anchor="ctr"/>
                </a:tc>
                <a:tc>
                  <a:txBody>
                    <a:bodyPr/>
                    <a:lstStyle/>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art of creating machines that perform functions that require intelligence when performed by people.” (Kurzweil, 1990)</a:t>
                      </a:r>
                    </a:p>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“The study of how to make computers do things at which, at the moment, people are better.” (Rich and Knight, 1991)</a:t>
                      </a:r>
                      <a:endParaRPr lang="en-US" sz="1600" dirty="0">
                        <a:solidFill>
                          <a:schemeClr val="tx1"/>
                        </a:solidFill>
                      </a:endParaRPr>
                    </a:p>
                  </a:txBody>
                  <a:tcPr anchor="ctr"/>
                </a:tc>
                <a:tc>
                  <a:txBody>
                    <a:bodyPr/>
                    <a:lstStyle/>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“Computational Intelligence is the study of the design of intelligent  agents.” (Poole </a:t>
                      </a:r>
                      <a:r>
                        <a:rPr lang="en-US" sz="1600" b="0" i="1" u="none" strike="noStrike" kern="1200" baseline="0" dirty="0">
                          <a:solidFill>
                            <a:schemeClr val="dk1"/>
                          </a:solidFill>
                          <a:latin typeface="+mn-lt"/>
                          <a:ea typeface="+mn-ea"/>
                          <a:cs typeface="+mn-cs"/>
                        </a:rPr>
                        <a:t>et al.</a:t>
                      </a:r>
                      <a:r>
                        <a:rPr lang="en-US" sz="1600" b="0" i="0" u="none" strike="noStrike" kern="1200" baseline="0" dirty="0">
                          <a:solidFill>
                            <a:schemeClr val="dk1"/>
                          </a:solidFill>
                          <a:latin typeface="+mn-lt"/>
                          <a:ea typeface="+mn-ea"/>
                          <a:cs typeface="+mn-cs"/>
                        </a:rPr>
                        <a:t>, 1998)</a:t>
                      </a:r>
                    </a:p>
                    <a:p>
                      <a:pPr marL="285750" indent="-285750" algn="ctr">
                        <a:buFont typeface="Arial" panose="020B0604020202020204" pitchFamily="34" charset="0"/>
                        <a:buChar char="•"/>
                      </a:pPr>
                      <a:r>
                        <a:rPr lang="en-US" sz="1600" b="0" i="0" u="none" strike="noStrike" kern="1200" baseline="0" dirty="0">
                          <a:solidFill>
                            <a:schemeClr val="dk1"/>
                          </a:solidFill>
                          <a:latin typeface="+mn-lt"/>
                          <a:ea typeface="+mn-ea"/>
                          <a:cs typeface="+mn-cs"/>
                        </a:rPr>
                        <a:t>“AI . . . is concerned with intelligent behavior in artifacts.” (Nilsson, 1998)</a:t>
                      </a:r>
                      <a:endParaRPr lang="en-US" sz="1600" dirty="0">
                        <a:solidFill>
                          <a:schemeClr val="tx1"/>
                        </a:solidFill>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96637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AI Definitions</a:t>
            </a:r>
          </a:p>
        </p:txBody>
      </p:sp>
      <p:graphicFrame>
        <p:nvGraphicFramePr>
          <p:cNvPr id="5" name="Table 4"/>
          <p:cNvGraphicFramePr>
            <a:graphicFrameLocks noGrp="1"/>
          </p:cNvGraphicFramePr>
          <p:nvPr>
            <p:extLst>
              <p:ext uri="{D42A27DB-BD31-4B8C-83A1-F6EECF244321}">
                <p14:modId xmlns:p14="http://schemas.microsoft.com/office/powerpoint/2010/main" val="429709398"/>
              </p:ext>
            </p:extLst>
          </p:nvPr>
        </p:nvGraphicFramePr>
        <p:xfrm>
          <a:off x="822959" y="1197428"/>
          <a:ext cx="10546081" cy="5120640"/>
        </p:xfrm>
        <a:graphic>
          <a:graphicData uri="http://schemas.openxmlformats.org/drawingml/2006/table">
            <a:tbl>
              <a:tblPr firstRow="1" firstCol="1">
                <a:tableStyleId>{21E4AEA4-8DFA-4A89-87EB-49C32662AFE0}</a:tableStyleId>
              </a:tblPr>
              <a:tblGrid>
                <a:gridCol w="2504695">
                  <a:extLst>
                    <a:ext uri="{9D8B030D-6E8A-4147-A177-3AD203B41FA5}">
                      <a16:colId xmlns:a16="http://schemas.microsoft.com/office/drawing/2014/main" val="20000"/>
                    </a:ext>
                  </a:extLst>
                </a:gridCol>
                <a:gridCol w="4170425">
                  <a:extLst>
                    <a:ext uri="{9D8B030D-6E8A-4147-A177-3AD203B41FA5}">
                      <a16:colId xmlns:a16="http://schemas.microsoft.com/office/drawing/2014/main" val="20001"/>
                    </a:ext>
                  </a:extLst>
                </a:gridCol>
                <a:gridCol w="3870961">
                  <a:extLst>
                    <a:ext uri="{9D8B030D-6E8A-4147-A177-3AD203B41FA5}">
                      <a16:colId xmlns:a16="http://schemas.microsoft.com/office/drawing/2014/main" val="20002"/>
                    </a:ext>
                  </a:extLst>
                </a:gridCol>
              </a:tblGrid>
              <a:tr h="1170086">
                <a:tc>
                  <a:txBody>
                    <a:bodyPr/>
                    <a:lstStyle/>
                    <a:p>
                      <a:pPr marL="0" algn="ctr" defTabSz="914400" rtl="0" eaLnBrk="1" latinLnBrk="0" hangingPunct="1"/>
                      <a:endParaRPr lang="en-US" sz="2800" b="1" u="sng" kern="1200" dirty="0">
                        <a:solidFill>
                          <a:schemeClr val="lt1"/>
                        </a:solidFill>
                        <a:latin typeface="+mn-lt"/>
                        <a:ea typeface="+mn-ea"/>
                        <a:cs typeface="+mn-cs"/>
                      </a:endParaRPr>
                    </a:p>
                  </a:txBody>
                  <a:tcPr anchor="ctr">
                    <a:noFill/>
                  </a:tcPr>
                </a:tc>
                <a:tc>
                  <a:txBody>
                    <a:bodyPr/>
                    <a:lstStyle/>
                    <a:p>
                      <a:pPr marL="0" algn="ctr" defTabSz="914400" rtl="0" eaLnBrk="1" latinLnBrk="0" hangingPunct="1"/>
                      <a:r>
                        <a:rPr lang="en-US" sz="2000" b="1" kern="1200" dirty="0">
                          <a:solidFill>
                            <a:schemeClr val="lt1"/>
                          </a:solidFill>
                          <a:latin typeface="+mn-lt"/>
                          <a:ea typeface="+mn-ea"/>
                          <a:cs typeface="+mn-cs"/>
                        </a:rPr>
                        <a:t>Humanly</a:t>
                      </a:r>
                    </a:p>
                  </a:txBody>
                  <a:tcPr anchor="ctr"/>
                </a:tc>
                <a:tc>
                  <a:txBody>
                    <a:bodyPr/>
                    <a:lstStyle/>
                    <a:p>
                      <a:pPr marL="0" algn="ctr" defTabSz="914400" rtl="0" eaLnBrk="1" latinLnBrk="0" hangingPunct="1"/>
                      <a:r>
                        <a:rPr lang="en-US" sz="2000" b="1" kern="1200" dirty="0">
                          <a:solidFill>
                            <a:schemeClr val="lt1"/>
                          </a:solidFill>
                          <a:latin typeface="+mn-lt"/>
                          <a:ea typeface="+mn-ea"/>
                          <a:cs typeface="+mn-cs"/>
                        </a:rPr>
                        <a:t>Rationally</a:t>
                      </a:r>
                    </a:p>
                  </a:txBody>
                  <a:tcPr anchor="ctr"/>
                </a:tc>
                <a:extLst>
                  <a:ext uri="{0D108BD9-81ED-4DB2-BD59-A6C34878D82A}">
                    <a16:rowId xmlns:a16="http://schemas.microsoft.com/office/drawing/2014/main" val="10000"/>
                  </a:ext>
                </a:extLst>
              </a:tr>
              <a:tr h="2008022">
                <a:tc>
                  <a:txBody>
                    <a:bodyPr/>
                    <a:lstStyle/>
                    <a:p>
                      <a:pPr marL="0" algn="ctr" defTabSz="914400" rtl="0" eaLnBrk="1" latinLnBrk="0" hangingPunct="1"/>
                      <a:r>
                        <a:rPr lang="en-US" sz="2000" b="1" kern="1200" dirty="0">
                          <a:solidFill>
                            <a:schemeClr val="lt1"/>
                          </a:solidFill>
                          <a:latin typeface="+mn-lt"/>
                          <a:ea typeface="+mn-ea"/>
                          <a:cs typeface="+mn-cs"/>
                        </a:rPr>
                        <a:t>Thinking</a:t>
                      </a:r>
                    </a:p>
                  </a:txBody>
                  <a:tcPr anchor="ctr"/>
                </a:tc>
                <a:tc>
                  <a:txBody>
                    <a:bodyPr/>
                    <a:lstStyle/>
                    <a:p>
                      <a:pPr marL="0" indent="0" algn="ctr">
                        <a:buFont typeface="Arial" panose="020B0604020202020204" pitchFamily="34" charset="0"/>
                        <a:buNone/>
                      </a:pPr>
                      <a:r>
                        <a:rPr lang="en-US" sz="2400" b="0" i="1" u="none" strike="noStrike" kern="1200" baseline="0" dirty="0">
                          <a:solidFill>
                            <a:schemeClr val="dk1"/>
                          </a:solidFill>
                          <a:latin typeface="+mn-lt"/>
                          <a:ea typeface="+mn-ea"/>
                          <a:cs typeface="+mn-cs"/>
                        </a:rPr>
                        <a:t>Cognitive Modeling</a:t>
                      </a:r>
                    </a:p>
                    <a:p>
                      <a:pPr marL="0" indent="0" algn="ctr">
                        <a:buFont typeface="Arial" panose="020B0604020202020204" pitchFamily="34" charset="0"/>
                        <a:buNone/>
                      </a:pPr>
                      <a:r>
                        <a:rPr lang="en-US" sz="1800" i="0" dirty="0">
                          <a:solidFill>
                            <a:schemeClr val="tx1"/>
                          </a:solidFill>
                        </a:rPr>
                        <a:t>Systems should solve </a:t>
                      </a:r>
                      <a:br>
                        <a:rPr lang="en-US" sz="1800" i="0" dirty="0">
                          <a:solidFill>
                            <a:schemeClr val="tx1"/>
                          </a:solidFill>
                        </a:rPr>
                      </a:br>
                      <a:r>
                        <a:rPr lang="en-US" sz="1800" i="0" dirty="0">
                          <a:solidFill>
                            <a:schemeClr val="tx1"/>
                          </a:solidFill>
                        </a:rPr>
                        <a:t>the same way humans do</a:t>
                      </a:r>
                    </a:p>
                    <a:p>
                      <a:pPr marL="0" indent="0" algn="ctr">
                        <a:buFont typeface="Arial" panose="020B0604020202020204" pitchFamily="34" charset="0"/>
                        <a:buNone/>
                      </a:pPr>
                      <a:endParaRPr lang="en-US" sz="1800" i="0" dirty="0">
                        <a:solidFill>
                          <a:schemeClr val="tx1"/>
                        </a:solidFill>
                      </a:endParaRPr>
                    </a:p>
                  </a:txBody>
                  <a:tcPr anchor="ctr"/>
                </a:tc>
                <a:tc>
                  <a:txBody>
                    <a:bodyPr/>
                    <a:lstStyle/>
                    <a:p>
                      <a:pPr marL="0" indent="0" algn="ctr">
                        <a:buFont typeface="Arial" panose="020B0604020202020204" pitchFamily="34" charset="0"/>
                        <a:buNone/>
                      </a:pPr>
                      <a:r>
                        <a:rPr lang="en-US" sz="2400" b="0" i="1" u="none" strike="noStrike" kern="1200" baseline="0" dirty="0">
                          <a:solidFill>
                            <a:schemeClr val="dk1"/>
                          </a:solidFill>
                          <a:latin typeface="+mn-lt"/>
                          <a:ea typeface="+mn-ea"/>
                          <a:cs typeface="+mn-cs"/>
                        </a:rPr>
                        <a:t>Laws of Thought</a:t>
                      </a:r>
                      <a:br>
                        <a:rPr lang="en-US" sz="1600" b="0" i="0" u="none" strike="noStrike" kern="1200" baseline="0" dirty="0">
                          <a:solidFill>
                            <a:schemeClr val="dk1"/>
                          </a:solidFill>
                          <a:latin typeface="+mn-lt"/>
                          <a:ea typeface="+mn-ea"/>
                          <a:cs typeface="+mn-cs"/>
                        </a:rPr>
                      </a:br>
                      <a:r>
                        <a:rPr lang="en-US" sz="1800" b="0" i="0" u="none" strike="noStrike" kern="1200" baseline="0" dirty="0">
                          <a:solidFill>
                            <a:schemeClr val="dk1"/>
                          </a:solidFill>
                          <a:latin typeface="+mn-lt"/>
                          <a:ea typeface="+mn-ea"/>
                          <a:cs typeface="+mn-cs"/>
                        </a:rPr>
                        <a:t>Systems must somehow </a:t>
                      </a:r>
                      <a:br>
                        <a:rPr lang="en-US" sz="1800" b="0" i="0" u="none" strike="noStrike" kern="1200" baseline="0" dirty="0">
                          <a:solidFill>
                            <a:schemeClr val="dk1"/>
                          </a:solidFill>
                          <a:latin typeface="+mn-lt"/>
                          <a:ea typeface="+mn-ea"/>
                          <a:cs typeface="+mn-cs"/>
                        </a:rPr>
                      </a:br>
                      <a:r>
                        <a:rPr lang="en-US" sz="1800" b="0" i="0" u="none" strike="noStrike" kern="1200" baseline="0" dirty="0">
                          <a:solidFill>
                            <a:schemeClr val="dk1"/>
                          </a:solidFill>
                          <a:latin typeface="+mn-lt"/>
                          <a:ea typeface="+mn-ea"/>
                          <a:cs typeface="+mn-cs"/>
                        </a:rPr>
                        <a:t>model uncertainty and </a:t>
                      </a:r>
                      <a:br>
                        <a:rPr lang="en-US" sz="1800" b="0" i="0" u="none" strike="noStrike" kern="1200" baseline="0" dirty="0">
                          <a:solidFill>
                            <a:schemeClr val="dk1"/>
                          </a:solidFill>
                          <a:latin typeface="+mn-lt"/>
                          <a:ea typeface="+mn-ea"/>
                          <a:cs typeface="+mn-cs"/>
                        </a:rPr>
                      </a:br>
                      <a:r>
                        <a:rPr lang="en-US" sz="1800" b="0" i="0" u="none" strike="noStrike" kern="1200" baseline="0" dirty="0">
                          <a:solidFill>
                            <a:schemeClr val="dk1"/>
                          </a:solidFill>
                          <a:latin typeface="+mn-lt"/>
                          <a:ea typeface="+mn-ea"/>
                          <a:cs typeface="+mn-cs"/>
                        </a:rPr>
                        <a:t>deal with complexity</a:t>
                      </a:r>
                      <a:endParaRPr lang="en-US" sz="16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1942532">
                <a:tc>
                  <a:txBody>
                    <a:bodyPr/>
                    <a:lstStyle/>
                    <a:p>
                      <a:pPr marL="0" algn="ctr" defTabSz="914400" rtl="0" eaLnBrk="1" latinLnBrk="0" hangingPunct="1"/>
                      <a:r>
                        <a:rPr lang="en-US" sz="2000" b="1" kern="1200" dirty="0">
                          <a:solidFill>
                            <a:schemeClr val="lt1"/>
                          </a:solidFill>
                          <a:latin typeface="+mn-lt"/>
                          <a:ea typeface="+mn-ea"/>
                          <a:cs typeface="+mn-cs"/>
                        </a:rPr>
                        <a:t>Acting</a:t>
                      </a:r>
                    </a:p>
                  </a:txBody>
                  <a:tcPr anchor="ctr"/>
                </a:tc>
                <a:tc>
                  <a:txBody>
                    <a:bodyPr/>
                    <a:lstStyle/>
                    <a:p>
                      <a:pPr marL="0" indent="0" algn="ctr">
                        <a:buFont typeface="Arial" panose="020B0604020202020204" pitchFamily="34" charset="0"/>
                        <a:buNone/>
                      </a:pPr>
                      <a:r>
                        <a:rPr lang="en-US" sz="2400" b="0" i="1" u="none" strike="noStrike" kern="1200" baseline="0" dirty="0">
                          <a:solidFill>
                            <a:schemeClr val="dk1"/>
                          </a:solidFill>
                          <a:latin typeface="+mn-lt"/>
                          <a:ea typeface="+mn-ea"/>
                          <a:cs typeface="+mn-cs"/>
                        </a:rPr>
                        <a:t>The Turing Test</a:t>
                      </a:r>
                      <a:endParaRPr lang="en-US" sz="2400" dirty="0">
                        <a:solidFill>
                          <a:schemeClr val="tx1"/>
                        </a:solidFill>
                      </a:endParaRPr>
                    </a:p>
                  </a:txBody>
                  <a:tcPr anchor="ctr"/>
                </a:tc>
                <a:tc>
                  <a:txBody>
                    <a:bodyPr/>
                    <a:lstStyle/>
                    <a:p>
                      <a:pPr marL="0" indent="0" algn="ctr">
                        <a:buFont typeface="Arial" panose="020B0604020202020204" pitchFamily="34" charset="0"/>
                        <a:buNone/>
                      </a:pPr>
                      <a:r>
                        <a:rPr lang="en-US" sz="2400" b="0" i="1" u="none" strike="noStrike" kern="1200" baseline="0" dirty="0">
                          <a:solidFill>
                            <a:schemeClr val="dk1"/>
                          </a:solidFill>
                          <a:latin typeface="+mn-lt"/>
                          <a:ea typeface="+mn-ea"/>
                          <a:cs typeface="+mn-cs"/>
                        </a:rPr>
                        <a:t>Rational agents</a:t>
                      </a:r>
                      <a:br>
                        <a:rPr lang="en-US" sz="2400" b="0" i="1" u="none" strike="noStrike" kern="1200" baseline="0" dirty="0">
                          <a:solidFill>
                            <a:schemeClr val="dk1"/>
                          </a:solidFill>
                          <a:latin typeface="+mn-lt"/>
                          <a:ea typeface="+mn-ea"/>
                          <a:cs typeface="+mn-cs"/>
                        </a:rPr>
                      </a:br>
                      <a:r>
                        <a:rPr lang="en-US" sz="1800" b="0" i="0" u="none" strike="noStrike" kern="1200" baseline="0" dirty="0">
                          <a:solidFill>
                            <a:schemeClr val="dk1"/>
                          </a:solidFill>
                          <a:latin typeface="+mn-lt"/>
                          <a:ea typeface="+mn-ea"/>
                          <a:cs typeface="+mn-cs"/>
                        </a:rPr>
                        <a:t>Maximize the expected outcome </a:t>
                      </a:r>
                      <a:br>
                        <a:rPr lang="en-US" sz="1800" b="0" i="0" u="none" strike="noStrike" kern="1200" baseline="0" dirty="0">
                          <a:solidFill>
                            <a:schemeClr val="dk1"/>
                          </a:solidFill>
                          <a:latin typeface="+mn-lt"/>
                          <a:ea typeface="+mn-ea"/>
                          <a:cs typeface="+mn-cs"/>
                        </a:rPr>
                      </a:br>
                      <a:r>
                        <a:rPr lang="en-US" sz="1800" b="0" i="0" u="none" strike="noStrike" kern="1200" baseline="0" dirty="0">
                          <a:solidFill>
                            <a:schemeClr val="dk1"/>
                          </a:solidFill>
                          <a:latin typeface="+mn-lt"/>
                          <a:ea typeface="+mn-ea"/>
                          <a:cs typeface="+mn-cs"/>
                        </a:rPr>
                        <a:t>of their performance</a:t>
                      </a:r>
                      <a:endParaRPr lang="en-US" sz="16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3954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ing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01" y="1577478"/>
            <a:ext cx="7428970" cy="44573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uring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045" y="1577478"/>
            <a:ext cx="3688444" cy="26851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185468" y="4557533"/>
            <a:ext cx="3617598" cy="1477328"/>
          </a:xfrm>
          <a:prstGeom prst="rect">
            <a:avLst/>
          </a:prstGeom>
        </p:spPr>
        <p:txBody>
          <a:bodyPr wrap="square">
            <a:spAutoFit/>
          </a:bodyPr>
          <a:lstStyle/>
          <a:p>
            <a:pPr marL="285750" indent="-285750">
              <a:buFont typeface="Arial" panose="020B0604020202020204" pitchFamily="34" charset="0"/>
              <a:buChar char="•"/>
            </a:pPr>
            <a:r>
              <a:rPr lang="en-US" dirty="0"/>
              <a:t>Developed by Alan Turing in 1950</a:t>
            </a:r>
          </a:p>
          <a:p>
            <a:pPr marL="285750" indent="-285750">
              <a:buFont typeface="Arial" panose="020B0604020202020204" pitchFamily="34" charset="0"/>
              <a:buChar char="•"/>
            </a:pPr>
            <a:r>
              <a:rPr lang="en-US" dirty="0"/>
              <a:t>A test of a machine’s ability to exhibit intelligent behavior, equivalent to or indistinguishable from a human.</a:t>
            </a:r>
          </a:p>
        </p:txBody>
      </p:sp>
      <p:sp>
        <p:nvSpPr>
          <p:cNvPr id="8" name="Title 1">
            <a:extLst>
              <a:ext uri="{FF2B5EF4-FFF2-40B4-BE49-F238E27FC236}">
                <a16:creationId xmlns:a16="http://schemas.microsoft.com/office/drawing/2014/main" id="{C126DD70-B1AB-5047-9E74-1178D6B4E787}"/>
              </a:ext>
            </a:extLst>
          </p:cNvPr>
          <p:cNvSpPr txBox="1">
            <a:spLocks/>
          </p:cNvSpPr>
          <p:nvPr/>
        </p:nvSpPr>
        <p:spPr>
          <a:xfrm>
            <a:off x="838200" y="95161"/>
            <a:ext cx="10515600" cy="941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sng" dirty="0"/>
              <a:t>The Turing Test</a:t>
            </a:r>
          </a:p>
        </p:txBody>
      </p:sp>
      <p:sp>
        <p:nvSpPr>
          <p:cNvPr id="7" name="Rectangle 6"/>
          <p:cNvSpPr/>
          <p:nvPr/>
        </p:nvSpPr>
        <p:spPr>
          <a:xfrm>
            <a:off x="1700755" y="6329727"/>
            <a:ext cx="8790489" cy="369332"/>
          </a:xfrm>
          <a:prstGeom prst="rect">
            <a:avLst/>
          </a:prstGeom>
        </p:spPr>
        <p:txBody>
          <a:bodyPr wrap="square">
            <a:spAutoFit/>
          </a:bodyPr>
          <a:lstStyle/>
          <a:p>
            <a:r>
              <a:rPr lang="en-US" dirty="0">
                <a:hlinkClick r:id="rId4"/>
              </a:rPr>
              <a:t>https://www.analyticsindiamag.com/turing-test-key-contribution-field-artificial-intelligence/</a:t>
            </a:r>
            <a:endParaRPr lang="en-US" dirty="0"/>
          </a:p>
        </p:txBody>
      </p:sp>
      <p:sp>
        <p:nvSpPr>
          <p:cNvPr id="9" name="Rectangle 8"/>
          <p:cNvSpPr/>
          <p:nvPr/>
        </p:nvSpPr>
        <p:spPr>
          <a:xfrm>
            <a:off x="10337073" y="4249756"/>
            <a:ext cx="1501415" cy="307777"/>
          </a:xfrm>
          <a:prstGeom prst="rect">
            <a:avLst/>
          </a:prstGeom>
        </p:spPr>
        <p:txBody>
          <a:bodyPr wrap="square">
            <a:spAutoFit/>
          </a:bodyPr>
          <a:lstStyle/>
          <a:p>
            <a:r>
              <a:rPr lang="en-US" sz="1400" dirty="0"/>
              <a:t>Source: Wikipedia</a:t>
            </a:r>
          </a:p>
        </p:txBody>
      </p:sp>
    </p:spTree>
    <p:extLst>
      <p:ext uri="{BB962C8B-B14F-4D97-AF65-F5344CB8AC3E}">
        <p14:creationId xmlns:p14="http://schemas.microsoft.com/office/powerpoint/2010/main" val="235850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134895312"/>
              </p:ext>
            </p:extLst>
          </p:nvPr>
        </p:nvGraphicFramePr>
        <p:xfrm>
          <a:off x="2005874" y="77766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68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uring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26" y="1299395"/>
            <a:ext cx="7597912" cy="516658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240327" y="2174526"/>
            <a:ext cx="3617598" cy="3416320"/>
          </a:xfrm>
          <a:prstGeom prst="rect">
            <a:avLst/>
          </a:prstGeom>
        </p:spPr>
        <p:txBody>
          <a:bodyPr wrap="square">
            <a:spAutoFit/>
          </a:bodyPr>
          <a:lstStyle/>
          <a:p>
            <a:pPr marL="285750" indent="-285750">
              <a:buFont typeface="Arial" panose="020B0604020202020204" pitchFamily="34" charset="0"/>
              <a:buChar char="•"/>
            </a:pPr>
            <a:r>
              <a:rPr lang="en-US" b="1" dirty="0"/>
              <a:t>natural language processing </a:t>
            </a:r>
            <a:r>
              <a:rPr lang="en-US" dirty="0"/>
              <a:t>to enable it to communicate successfully in English</a:t>
            </a:r>
          </a:p>
          <a:p>
            <a:pPr marL="285750" indent="-285750">
              <a:buFont typeface="Arial" panose="020B0604020202020204" pitchFamily="34" charset="0"/>
              <a:buChar char="•"/>
            </a:pPr>
            <a:r>
              <a:rPr lang="en-US" b="1" dirty="0"/>
              <a:t>knowledge representation </a:t>
            </a:r>
            <a:r>
              <a:rPr lang="en-US" dirty="0"/>
              <a:t>to store what it knows or hears</a:t>
            </a:r>
          </a:p>
          <a:p>
            <a:pPr marL="285750" indent="-285750">
              <a:buFont typeface="Arial" panose="020B0604020202020204" pitchFamily="34" charset="0"/>
              <a:buChar char="•"/>
            </a:pPr>
            <a:r>
              <a:rPr lang="en-US" b="1" dirty="0"/>
              <a:t>automated reasoning </a:t>
            </a:r>
            <a:r>
              <a:rPr lang="en-US" dirty="0"/>
              <a:t>to use the stored information to answer questions and to draw new conclusions</a:t>
            </a:r>
          </a:p>
          <a:p>
            <a:pPr marL="285750" indent="-285750">
              <a:buFont typeface="Arial" panose="020B0604020202020204" pitchFamily="34" charset="0"/>
              <a:buChar char="•"/>
            </a:pPr>
            <a:r>
              <a:rPr lang="en-US" b="1" dirty="0"/>
              <a:t>machine learning </a:t>
            </a:r>
            <a:r>
              <a:rPr lang="en-US" dirty="0"/>
              <a:t>to adapt to new circumstances and to detect and extrapolate patterns</a:t>
            </a:r>
          </a:p>
        </p:txBody>
      </p:sp>
      <p:sp>
        <p:nvSpPr>
          <p:cNvPr id="9" name="Title 1">
            <a:extLst>
              <a:ext uri="{FF2B5EF4-FFF2-40B4-BE49-F238E27FC236}">
                <a16:creationId xmlns:a16="http://schemas.microsoft.com/office/drawing/2014/main" id="{C126DD70-B1AB-5047-9E74-1178D6B4E787}"/>
              </a:ext>
            </a:extLst>
          </p:cNvPr>
          <p:cNvSpPr txBox="1">
            <a:spLocks/>
          </p:cNvSpPr>
          <p:nvPr/>
        </p:nvSpPr>
        <p:spPr>
          <a:xfrm>
            <a:off x="838200" y="95161"/>
            <a:ext cx="10515600" cy="941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sng" dirty="0"/>
              <a:t>The Turing Test</a:t>
            </a:r>
          </a:p>
        </p:txBody>
      </p:sp>
    </p:spTree>
    <p:extLst>
      <p:ext uri="{BB962C8B-B14F-4D97-AF65-F5344CB8AC3E}">
        <p14:creationId xmlns:p14="http://schemas.microsoft.com/office/powerpoint/2010/main" val="3228492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40327" y="3273811"/>
            <a:ext cx="3617598" cy="1200329"/>
          </a:xfrm>
          <a:prstGeom prst="rect">
            <a:avLst/>
          </a:prstGeom>
        </p:spPr>
        <p:txBody>
          <a:bodyPr wrap="square">
            <a:spAutoFit/>
          </a:bodyPr>
          <a:lstStyle/>
          <a:p>
            <a:pPr marL="285750" indent="-285750">
              <a:buFont typeface="Arial" panose="020B0604020202020204" pitchFamily="34" charset="0"/>
              <a:buChar char="•"/>
            </a:pPr>
            <a:r>
              <a:rPr lang="en-US" b="1" dirty="0"/>
              <a:t>computer vision </a:t>
            </a:r>
            <a:r>
              <a:rPr lang="en-US" dirty="0"/>
              <a:t>to perceive objects</a:t>
            </a:r>
          </a:p>
          <a:p>
            <a:pPr marL="285750" indent="-285750">
              <a:buFont typeface="Arial" panose="020B0604020202020204" pitchFamily="34" charset="0"/>
              <a:buChar char="•"/>
            </a:pPr>
            <a:r>
              <a:rPr lang="en-US" b="1" dirty="0"/>
              <a:t>robotics </a:t>
            </a:r>
            <a:r>
              <a:rPr lang="en-US" dirty="0"/>
              <a:t>to manipulate objects and move about</a:t>
            </a:r>
          </a:p>
        </p:txBody>
      </p:sp>
      <p:pic>
        <p:nvPicPr>
          <p:cNvPr id="5122" name="Picture 2" descr="Image result for turing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 y="1645195"/>
            <a:ext cx="7926172" cy="44575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26DD70-B1AB-5047-9E74-1178D6B4E787}"/>
              </a:ext>
            </a:extLst>
          </p:cNvPr>
          <p:cNvSpPr txBox="1">
            <a:spLocks/>
          </p:cNvSpPr>
          <p:nvPr/>
        </p:nvSpPr>
        <p:spPr>
          <a:xfrm>
            <a:off x="838200" y="95161"/>
            <a:ext cx="10515600" cy="941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u="sng" dirty="0"/>
              <a:t>The ‘Total’ Turing Test</a:t>
            </a:r>
          </a:p>
        </p:txBody>
      </p:sp>
      <p:sp>
        <p:nvSpPr>
          <p:cNvPr id="4" name="Rectangle 3"/>
          <p:cNvSpPr/>
          <p:nvPr/>
        </p:nvSpPr>
        <p:spPr>
          <a:xfrm>
            <a:off x="2046514" y="6330464"/>
            <a:ext cx="8098971" cy="369332"/>
          </a:xfrm>
          <a:prstGeom prst="rect">
            <a:avLst/>
          </a:prstGeom>
        </p:spPr>
        <p:txBody>
          <a:bodyPr wrap="square">
            <a:spAutoFit/>
          </a:bodyPr>
          <a:lstStyle/>
          <a:p>
            <a:r>
              <a:rPr lang="en-US" dirty="0">
                <a:hlinkClick r:id="rId3"/>
              </a:rPr>
              <a:t>https://wsimag.com/science-and-technology/36961-no-turing-test-for-consciousness</a:t>
            </a:r>
            <a:endParaRPr lang="en-US" dirty="0"/>
          </a:p>
        </p:txBody>
      </p:sp>
    </p:spTree>
    <p:extLst>
      <p:ext uri="{BB962C8B-B14F-4D97-AF65-F5344CB8AC3E}">
        <p14:creationId xmlns:p14="http://schemas.microsoft.com/office/powerpoint/2010/main" val="26783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Cognitive Modeling</a:t>
            </a:r>
          </a:p>
        </p:txBody>
      </p:sp>
      <p:sp>
        <p:nvSpPr>
          <p:cNvPr id="8" name="Rectangle 7"/>
          <p:cNvSpPr/>
          <p:nvPr/>
        </p:nvSpPr>
        <p:spPr>
          <a:xfrm>
            <a:off x="2147672" y="2123504"/>
            <a:ext cx="7896656" cy="2862322"/>
          </a:xfrm>
          <a:prstGeom prst="rect">
            <a:avLst/>
          </a:prstGeom>
        </p:spPr>
        <p:txBody>
          <a:bodyPr wrap="square">
            <a:spAutoFit/>
          </a:bodyPr>
          <a:lstStyle/>
          <a:p>
            <a:pPr marL="285750" indent="-285750">
              <a:buFont typeface="Arial" panose="020B0604020202020204" pitchFamily="34" charset="0"/>
              <a:buChar char="•"/>
            </a:pPr>
            <a:r>
              <a:rPr lang="en-US" dirty="0"/>
              <a:t>Program that ‘thinks like human’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Determine how humans think through</a:t>
            </a:r>
          </a:p>
          <a:p>
            <a:pPr marL="742950" lvl="1" indent="-285750">
              <a:buFont typeface="Arial" panose="020B0604020202020204" pitchFamily="34" charset="0"/>
              <a:buChar char="•"/>
            </a:pPr>
            <a:r>
              <a:rPr lang="en-US" dirty="0"/>
              <a:t>Introspection – trying to catch our own thoughts as they go by</a:t>
            </a:r>
          </a:p>
          <a:p>
            <a:pPr marL="742950" lvl="1" indent="-285750">
              <a:buFont typeface="Arial" panose="020B0604020202020204" pitchFamily="34" charset="0"/>
              <a:buChar char="•"/>
            </a:pPr>
            <a:r>
              <a:rPr lang="en-US" dirty="0"/>
              <a:t>Psychological experiments – observing a person in action</a:t>
            </a:r>
          </a:p>
          <a:p>
            <a:pPr marL="742950" lvl="1" indent="-285750">
              <a:buFont typeface="Arial" panose="020B0604020202020204" pitchFamily="34" charset="0"/>
              <a:buChar char="•"/>
            </a:pPr>
            <a:r>
              <a:rPr lang="en-US" dirty="0"/>
              <a:t>Brain imaging – observing the brain in 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interdisciplinary field of cognitive science brings together computer models from AI and experimental techniques from psychology to construct precise and testable theories of the human mind.</a:t>
            </a:r>
          </a:p>
        </p:txBody>
      </p:sp>
    </p:spTree>
    <p:extLst>
      <p:ext uri="{BB962C8B-B14F-4D97-AF65-F5344CB8AC3E}">
        <p14:creationId xmlns:p14="http://schemas.microsoft.com/office/powerpoint/2010/main" val="1005095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Laws of Thought</a:t>
            </a:r>
          </a:p>
        </p:txBody>
      </p:sp>
      <p:sp>
        <p:nvSpPr>
          <p:cNvPr id="8" name="Rectangle 7"/>
          <p:cNvSpPr/>
          <p:nvPr/>
        </p:nvSpPr>
        <p:spPr>
          <a:xfrm>
            <a:off x="2147672" y="2123504"/>
            <a:ext cx="7896656" cy="3693319"/>
          </a:xfrm>
          <a:prstGeom prst="rect">
            <a:avLst/>
          </a:prstGeom>
        </p:spPr>
        <p:txBody>
          <a:bodyPr wrap="square">
            <a:spAutoFit/>
          </a:bodyPr>
          <a:lstStyle/>
          <a:p>
            <a:pPr marL="285750" indent="-285750">
              <a:buFont typeface="Arial" panose="020B0604020202020204" pitchFamily="34" charset="0"/>
              <a:buChar char="•"/>
            </a:pPr>
            <a:r>
              <a:rPr lang="en-US" dirty="0"/>
              <a:t>Program that ‘thinks rationally’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“Socrates is a man; all men are mortal; therefore, Socrates is mortal.”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1965, programs existed that could, in principle, solve any solvable problem described in ‘logical’ notation.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Main obstacles to this approach -</a:t>
            </a:r>
          </a:p>
          <a:p>
            <a:pPr marL="742950" lvl="1" indent="-285750">
              <a:buFont typeface="Arial" panose="020B0604020202020204" pitchFamily="34" charset="0"/>
              <a:buChar char="•"/>
            </a:pPr>
            <a:r>
              <a:rPr lang="en-US" dirty="0"/>
              <a:t>It is not easy to take informal knowledge and state it in the formal terms required by logical notation, particularly when the knowledge is less than 100% certain.</a:t>
            </a:r>
          </a:p>
          <a:p>
            <a:pPr marL="742950" lvl="1" indent="-285750">
              <a:buFont typeface="Arial" panose="020B0604020202020204" pitchFamily="34" charset="0"/>
              <a:buChar char="•"/>
            </a:pPr>
            <a:r>
              <a:rPr lang="en-US" dirty="0"/>
              <a:t>There is a big difference between solving a problem “in principle” and solving it in practice (in terms of computer resources).</a:t>
            </a:r>
          </a:p>
        </p:txBody>
      </p:sp>
    </p:spTree>
    <p:extLst>
      <p:ext uri="{BB962C8B-B14F-4D97-AF65-F5344CB8AC3E}">
        <p14:creationId xmlns:p14="http://schemas.microsoft.com/office/powerpoint/2010/main" val="3886703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Rational Agents</a:t>
            </a:r>
          </a:p>
        </p:txBody>
      </p:sp>
      <p:sp>
        <p:nvSpPr>
          <p:cNvPr id="8" name="Rectangle 7"/>
          <p:cNvSpPr/>
          <p:nvPr/>
        </p:nvSpPr>
        <p:spPr>
          <a:xfrm>
            <a:off x="2147671" y="2123504"/>
            <a:ext cx="8111025" cy="3693319"/>
          </a:xfrm>
          <a:prstGeom prst="rect">
            <a:avLst/>
          </a:prstGeom>
        </p:spPr>
        <p:txBody>
          <a:bodyPr wrap="square">
            <a:spAutoFit/>
          </a:bodyPr>
          <a:lstStyle/>
          <a:p>
            <a:pPr marL="285750" indent="-285750">
              <a:buFont typeface="Arial" panose="020B0604020202020204" pitchFamily="34" charset="0"/>
              <a:buChar char="•"/>
            </a:pPr>
            <a:r>
              <a:rPr lang="en-US" dirty="0"/>
              <a:t>Program that ‘acts rationally’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rational agent is one that acts so as to achieve the best outcome or, when there is uncertainty, the best expected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general approach than the “laws of thought” approach because correct inference is just one of several possible mechanisms for achieving rationality.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standard of rationality is mathematically well defined and completely general, and can be ‘unpacked’ to generate agent designs that provably achieve it. </a:t>
            </a:r>
          </a:p>
          <a:p>
            <a:pPr marL="742950" lvl="1" indent="-285750">
              <a:buFont typeface="Arial" panose="020B0604020202020204" pitchFamily="34" charset="0"/>
              <a:buChar char="•"/>
            </a:pPr>
            <a:r>
              <a:rPr lang="en-US" dirty="0"/>
              <a:t>Human behavior, on the other hand, is well adapted for one specific environment and is defined by, well, the sum total of all the things that humans do.</a:t>
            </a:r>
          </a:p>
        </p:txBody>
      </p:sp>
    </p:spTree>
    <p:extLst>
      <p:ext uri="{BB962C8B-B14F-4D97-AF65-F5344CB8AC3E}">
        <p14:creationId xmlns:p14="http://schemas.microsoft.com/office/powerpoint/2010/main" val="1415220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90590840"/>
              </p:ext>
            </p:extLst>
          </p:nvPr>
        </p:nvGraphicFramePr>
        <p:xfrm>
          <a:off x="2005874" y="77766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02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928" t="11682" r="5786" b="4381"/>
          <a:stretch/>
        </p:blipFill>
        <p:spPr>
          <a:xfrm>
            <a:off x="775062" y="814604"/>
            <a:ext cx="10641876" cy="5756365"/>
          </a:xfrm>
          <a:prstGeom prst="rect">
            <a:avLst/>
          </a:prstGeom>
        </p:spPr>
      </p:pic>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History of AI</a:t>
            </a:r>
          </a:p>
        </p:txBody>
      </p:sp>
      <p:sp>
        <p:nvSpPr>
          <p:cNvPr id="3" name="Rectangle 2"/>
          <p:cNvSpPr/>
          <p:nvPr/>
        </p:nvSpPr>
        <p:spPr>
          <a:xfrm>
            <a:off x="2918879" y="6519446"/>
            <a:ext cx="6354242" cy="338554"/>
          </a:xfrm>
          <a:prstGeom prst="rect">
            <a:avLst/>
          </a:prstGeom>
        </p:spPr>
        <p:txBody>
          <a:bodyPr wrap="square">
            <a:spAutoFit/>
          </a:bodyPr>
          <a:lstStyle/>
          <a:p>
            <a:r>
              <a:rPr lang="en-US" sz="1600" dirty="0">
                <a:hlinkClick r:id="rId3"/>
              </a:rPr>
              <a:t>http://usblogs.pwc.com/emerging-technology/rise-robotics-ai-infographic/</a:t>
            </a:r>
            <a:endParaRPr lang="en-US" sz="1600" dirty="0"/>
          </a:p>
        </p:txBody>
      </p:sp>
    </p:spTree>
    <p:extLst>
      <p:ext uri="{BB962C8B-B14F-4D97-AF65-F5344CB8AC3E}">
        <p14:creationId xmlns:p14="http://schemas.microsoft.com/office/powerpoint/2010/main" val="3155929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572" t="11302" r="5357" b="4381"/>
          <a:stretch/>
        </p:blipFill>
        <p:spPr>
          <a:xfrm>
            <a:off x="801188" y="783772"/>
            <a:ext cx="10737669" cy="5782492"/>
          </a:xfrm>
          <a:prstGeom prst="rect">
            <a:avLst/>
          </a:prstGeom>
        </p:spPr>
      </p:pic>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a:xfrm>
            <a:off x="838200" y="95161"/>
            <a:ext cx="10515600" cy="941160"/>
          </a:xfrm>
        </p:spPr>
        <p:txBody>
          <a:bodyPr/>
          <a:lstStyle/>
          <a:p>
            <a:pPr algn="ctr"/>
            <a:r>
              <a:rPr lang="en-US" u="sng" dirty="0"/>
              <a:t>History of AI</a:t>
            </a:r>
          </a:p>
        </p:txBody>
      </p:sp>
      <p:sp>
        <p:nvSpPr>
          <p:cNvPr id="3" name="Rectangle 2"/>
          <p:cNvSpPr/>
          <p:nvPr/>
        </p:nvSpPr>
        <p:spPr>
          <a:xfrm>
            <a:off x="2918879" y="6519446"/>
            <a:ext cx="6354242" cy="338554"/>
          </a:xfrm>
          <a:prstGeom prst="rect">
            <a:avLst/>
          </a:prstGeom>
        </p:spPr>
        <p:txBody>
          <a:bodyPr wrap="square">
            <a:spAutoFit/>
          </a:bodyPr>
          <a:lstStyle/>
          <a:p>
            <a:r>
              <a:rPr lang="en-US" sz="1600" dirty="0">
                <a:hlinkClick r:id="rId3"/>
              </a:rPr>
              <a:t>http://usblogs.pwc.com/emerging-technology/rise-robotics-ai-infographic/</a:t>
            </a:r>
            <a:endParaRPr lang="en-US" sz="1600" dirty="0"/>
          </a:p>
        </p:txBody>
      </p:sp>
    </p:spTree>
    <p:extLst>
      <p:ext uri="{BB962C8B-B14F-4D97-AF65-F5344CB8AC3E}">
        <p14:creationId xmlns:p14="http://schemas.microsoft.com/office/powerpoint/2010/main" val="2218585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725996459"/>
              </p:ext>
            </p:extLst>
          </p:nvPr>
        </p:nvGraphicFramePr>
        <p:xfrm>
          <a:off x="2005874" y="77766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14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886" y="6458486"/>
            <a:ext cx="11512731" cy="338554"/>
          </a:xfrm>
          <a:prstGeom prst="rect">
            <a:avLst/>
          </a:prstGeom>
        </p:spPr>
        <p:txBody>
          <a:bodyPr wrap="square">
            <a:spAutoFit/>
          </a:bodyPr>
          <a:lstStyle/>
          <a:p>
            <a:r>
              <a:rPr lang="en-US" sz="1600" dirty="0">
                <a:hlinkClick r:id="rId2"/>
              </a:rPr>
              <a:t>https://www.forbes.com/sites/louiscolumbus/2019/06/30/indeeds-10-most-popular-ai-machine-learning-jobs-this-year/#73de2281547d</a:t>
            </a:r>
            <a:endParaRPr lang="en-US" sz="1600" dirty="0"/>
          </a:p>
        </p:txBody>
      </p:sp>
      <p:pic>
        <p:nvPicPr>
          <p:cNvPr id="17410" name="Picture 2" descr="Image result for artificial intelligence jobs 20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251" y="417558"/>
            <a:ext cx="91440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44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18430707"/>
              </p:ext>
            </p:extLst>
          </p:nvPr>
        </p:nvGraphicFramePr>
        <p:xfrm>
          <a:off x="2005874" y="77766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267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4591" y="6439030"/>
            <a:ext cx="11002817" cy="307777"/>
          </a:xfrm>
          <a:prstGeom prst="rect">
            <a:avLst/>
          </a:prstGeom>
        </p:spPr>
        <p:txBody>
          <a:bodyPr wrap="square">
            <a:spAutoFit/>
          </a:bodyPr>
          <a:lstStyle/>
          <a:p>
            <a:r>
              <a:rPr lang="en-US" sz="1400" dirty="0">
                <a:hlinkClick r:id="rId2"/>
              </a:rPr>
              <a:t>https://www.forbes.com/sites/louiscolumbus/2019/03/17/machine-learning-engineer-is-the-best-job-in-the-u-s-according-to-indeed/#137aef0f7bb0</a:t>
            </a:r>
            <a:endParaRPr lang="en-US" sz="1400" dirty="0"/>
          </a:p>
        </p:txBody>
      </p:sp>
      <p:pic>
        <p:nvPicPr>
          <p:cNvPr id="1026" name="Picture 2" descr="Machine Learning Engineer Is The Best Job In The U.S. According To ...">
            <a:extLst>
              <a:ext uri="{FF2B5EF4-FFF2-40B4-BE49-F238E27FC236}">
                <a16:creationId xmlns:a16="http://schemas.microsoft.com/office/drawing/2014/main" id="{B3CFE193-EF8E-4007-B620-73D4DCB80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941" y="247381"/>
            <a:ext cx="9452118" cy="600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74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5555" y="6479111"/>
            <a:ext cx="8046719" cy="338554"/>
          </a:xfrm>
          <a:prstGeom prst="rect">
            <a:avLst/>
          </a:prstGeom>
        </p:spPr>
        <p:txBody>
          <a:bodyPr wrap="square">
            <a:spAutoFit/>
          </a:bodyPr>
          <a:lstStyle/>
          <a:p>
            <a:r>
              <a:rPr lang="en-US" sz="1600" dirty="0">
                <a:hlinkClick r:id="rId2"/>
              </a:rPr>
              <a:t>https://fortune.com/2017/05/01/automation-jobs-will-put-10000-humans-to-work-study-says/</a:t>
            </a:r>
            <a:endParaRPr lang="en-US" sz="1600" dirty="0"/>
          </a:p>
        </p:txBody>
      </p:sp>
      <p:pic>
        <p:nvPicPr>
          <p:cNvPr id="12290" name="Picture 2" descr="https://content.fortune.com/wp-content/uploads/2017/05/ai-job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96" y="175019"/>
            <a:ext cx="6053635" cy="616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412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97107" y="6519446"/>
            <a:ext cx="6211480" cy="338554"/>
          </a:xfrm>
          <a:prstGeom prst="rect">
            <a:avLst/>
          </a:prstGeom>
        </p:spPr>
        <p:txBody>
          <a:bodyPr wrap="square">
            <a:spAutoFit/>
          </a:bodyPr>
          <a:lstStyle/>
          <a:p>
            <a:r>
              <a:rPr lang="en-US" sz="1600" dirty="0">
                <a:hlinkClick r:id="rId2"/>
              </a:rPr>
              <a:t>https://www.cbinsights.com/research/artificial-intelligence-top-startups/</a:t>
            </a:r>
            <a:endParaRPr lang="en-US" sz="1600" dirty="0"/>
          </a:p>
        </p:txBody>
      </p:sp>
      <p:pic>
        <p:nvPicPr>
          <p:cNvPr id="2050" name="Picture 2" descr="Artificial Intelligence Companies &amp; Startups l CB Insights">
            <a:extLst>
              <a:ext uri="{FF2B5EF4-FFF2-40B4-BE49-F238E27FC236}">
                <a16:creationId xmlns:a16="http://schemas.microsoft.com/office/drawing/2014/main" id="{D784AC6C-E840-43B9-900D-B1E11B8F0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220" y="104505"/>
            <a:ext cx="8553254" cy="6414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936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83880" y="6186723"/>
            <a:ext cx="7524206" cy="584775"/>
          </a:xfrm>
          <a:prstGeom prst="rect">
            <a:avLst/>
          </a:prstGeom>
        </p:spPr>
        <p:txBody>
          <a:bodyPr wrap="square">
            <a:spAutoFit/>
          </a:bodyPr>
          <a:lstStyle/>
          <a:p>
            <a:r>
              <a:rPr lang="en-US" sz="1600" dirty="0">
                <a:hlinkClick r:id="rId2"/>
              </a:rPr>
              <a:t>https://www.marketingcharts.com/customer-centric/analytics-automated-and-martech-82540/attachment/econsultancyadobe-how-companies-are-using-ai-mar2018</a:t>
            </a:r>
            <a:endParaRPr lang="en-US" sz="1600" dirty="0"/>
          </a:p>
        </p:txBody>
      </p:sp>
      <p:pic>
        <p:nvPicPr>
          <p:cNvPr id="15362" name="Picture 2" descr="https://www.marketingcharts.com/wp-content/uploads/2018/02/EconsultancyAdobe-How-Companies-Are-Using-AI-Mar20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83" y="346483"/>
            <a:ext cx="9525000" cy="530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918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4096" y="6479111"/>
            <a:ext cx="4798422" cy="338554"/>
          </a:xfrm>
          <a:prstGeom prst="rect">
            <a:avLst/>
          </a:prstGeom>
        </p:spPr>
        <p:txBody>
          <a:bodyPr wrap="square">
            <a:spAutoFit/>
          </a:bodyPr>
          <a:lstStyle/>
          <a:p>
            <a:r>
              <a:rPr lang="en-US" sz="1600" dirty="0">
                <a:hlinkClick r:id="rId2"/>
              </a:rPr>
              <a:t>https://www.statista.com/chart/6810/the-future-of-ai/</a:t>
            </a:r>
            <a:endParaRPr lang="en-US" sz="1600" dirty="0"/>
          </a:p>
        </p:txBody>
      </p:sp>
      <p:pic>
        <p:nvPicPr>
          <p:cNvPr id="14338" name="Picture 2" descr="Infographic: The Future Of A.I. | Stati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43" y="104503"/>
            <a:ext cx="8788127" cy="626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83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5638" y="6479111"/>
            <a:ext cx="6183085" cy="338554"/>
          </a:xfrm>
          <a:prstGeom prst="rect">
            <a:avLst/>
          </a:prstGeom>
        </p:spPr>
        <p:txBody>
          <a:bodyPr wrap="square">
            <a:spAutoFit/>
          </a:bodyPr>
          <a:lstStyle/>
          <a:p>
            <a:r>
              <a:rPr lang="en-US" sz="1600" dirty="0">
                <a:hlinkClick r:id="rId2"/>
              </a:rPr>
              <a:t>https://www.horsesforsources.com/gartner_fail_automation-AI_080418</a:t>
            </a:r>
            <a:endParaRPr lang="en-US" sz="1600" dirty="0"/>
          </a:p>
        </p:txBody>
      </p:sp>
      <p:pic>
        <p:nvPicPr>
          <p:cNvPr id="13314" name="Picture 2" descr="https://www.horsesforsources.com/storage/app/media/Phil%20MARCH%20APRIL%202018/job%20cre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466" y="87086"/>
            <a:ext cx="7673431" cy="626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029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4DD51-5FA1-AA40-947F-AE2E2E493FB2}"/>
              </a:ext>
            </a:extLst>
          </p:cNvPr>
          <p:cNvSpPr>
            <a:spLocks noGrp="1"/>
          </p:cNvSpPr>
          <p:nvPr>
            <p:ph type="title"/>
          </p:nvPr>
        </p:nvSpPr>
        <p:spPr/>
        <p:txBody>
          <a:bodyPr/>
          <a:lstStyle/>
          <a:p>
            <a:pPr algn="ctr"/>
            <a:r>
              <a:rPr lang="en-US" u="sng" dirty="0"/>
              <a:t>Course Description</a:t>
            </a:r>
          </a:p>
        </p:txBody>
      </p:sp>
      <p:sp>
        <p:nvSpPr>
          <p:cNvPr id="3" name="Content Placeholder 2">
            <a:extLst>
              <a:ext uri="{FF2B5EF4-FFF2-40B4-BE49-F238E27FC236}">
                <a16:creationId xmlns:a16="http://schemas.microsoft.com/office/drawing/2014/main" id="{8236E532-23DC-FC4A-A888-3E91C5C617BF}"/>
              </a:ext>
            </a:extLst>
          </p:cNvPr>
          <p:cNvSpPr>
            <a:spLocks noGrp="1"/>
          </p:cNvSpPr>
          <p:nvPr>
            <p:ph idx="1"/>
          </p:nvPr>
        </p:nvSpPr>
        <p:spPr>
          <a:xfrm>
            <a:off x="1421797" y="2226754"/>
            <a:ext cx="9348405" cy="2887777"/>
          </a:xfrm>
        </p:spPr>
        <p:txBody>
          <a:bodyPr>
            <a:normAutofit/>
          </a:bodyPr>
          <a:lstStyle/>
          <a:p>
            <a:r>
              <a:rPr lang="en-US" dirty="0"/>
              <a:t>Discussion of theorem-proving by machine; includes computational linguistics, psychological modeling, and computer games.</a:t>
            </a:r>
          </a:p>
          <a:p>
            <a:endParaRPr lang="en-US" dirty="0"/>
          </a:p>
          <a:p>
            <a:r>
              <a:rPr lang="en-US" dirty="0"/>
              <a:t>Prerequisites: CS 3343 and CS 3423 and Python programming</a:t>
            </a:r>
          </a:p>
        </p:txBody>
      </p:sp>
    </p:spTree>
    <p:extLst>
      <p:ext uri="{BB962C8B-B14F-4D97-AF65-F5344CB8AC3E}">
        <p14:creationId xmlns:p14="http://schemas.microsoft.com/office/powerpoint/2010/main" val="353205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What is this course?</a:t>
            </a:r>
          </a:p>
        </p:txBody>
      </p:sp>
      <p:sp>
        <p:nvSpPr>
          <p:cNvPr id="3" name="Content Placeholder 2">
            <a:extLst>
              <a:ext uri="{FF2B5EF4-FFF2-40B4-BE49-F238E27FC236}">
                <a16:creationId xmlns:a16="http://schemas.microsoft.com/office/drawing/2014/main" id="{28318B56-E9D4-5541-AA7A-7479F25888B1}"/>
              </a:ext>
            </a:extLst>
          </p:cNvPr>
          <p:cNvSpPr>
            <a:spLocks noGrp="1"/>
          </p:cNvSpPr>
          <p:nvPr>
            <p:ph idx="1"/>
          </p:nvPr>
        </p:nvSpPr>
        <p:spPr>
          <a:xfrm>
            <a:off x="1883764" y="1837690"/>
            <a:ext cx="8424472" cy="3935095"/>
          </a:xfrm>
        </p:spPr>
        <p:txBody>
          <a:bodyPr>
            <a:noAutofit/>
          </a:bodyPr>
          <a:lstStyle/>
          <a:p>
            <a:pPr lvl="0"/>
            <a:r>
              <a:rPr lang="en-US" dirty="0"/>
              <a:t>Introduction to Artificial Intelligence, history and ethics</a:t>
            </a:r>
          </a:p>
          <a:p>
            <a:pPr lvl="0"/>
            <a:r>
              <a:rPr lang="en-US" dirty="0"/>
              <a:t>Building intelligent agents (searching, planning, games, logic, constraint satisfaction problems)</a:t>
            </a:r>
          </a:p>
          <a:p>
            <a:pPr lvl="0"/>
            <a:r>
              <a:rPr lang="en-US" dirty="0"/>
              <a:t>Machine Learning algorithms</a:t>
            </a:r>
          </a:p>
          <a:p>
            <a:pPr lvl="0"/>
            <a:r>
              <a:rPr lang="en-US" dirty="0"/>
              <a:t>Applications of AI (Natural Language Processing, Computer Vision, </a:t>
            </a:r>
            <a:r>
              <a:rPr lang="en-US" dirty="0" err="1"/>
              <a:t>GameAI</a:t>
            </a:r>
            <a:r>
              <a:rPr lang="en-US" dirty="0"/>
              <a:t>)</a:t>
            </a:r>
          </a:p>
          <a:p>
            <a:pPr lvl="0"/>
            <a:r>
              <a:rPr lang="en-US" dirty="0"/>
              <a:t>Benefits of AI; job displacement &amp; future; impact on enterprises, society and daily life; security concerns</a:t>
            </a:r>
          </a:p>
        </p:txBody>
      </p:sp>
    </p:spTree>
    <p:extLst>
      <p:ext uri="{BB962C8B-B14F-4D97-AF65-F5344CB8AC3E}">
        <p14:creationId xmlns:p14="http://schemas.microsoft.com/office/powerpoint/2010/main" val="3911226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Course Objectives</a:t>
            </a:r>
          </a:p>
        </p:txBody>
      </p:sp>
      <p:sp>
        <p:nvSpPr>
          <p:cNvPr id="3" name="Content Placeholder 2">
            <a:extLst>
              <a:ext uri="{FF2B5EF4-FFF2-40B4-BE49-F238E27FC236}">
                <a16:creationId xmlns:a16="http://schemas.microsoft.com/office/drawing/2014/main" id="{28318B56-E9D4-5541-AA7A-7479F25888B1}"/>
              </a:ext>
            </a:extLst>
          </p:cNvPr>
          <p:cNvSpPr>
            <a:spLocks noGrp="1"/>
          </p:cNvSpPr>
          <p:nvPr>
            <p:ph idx="1"/>
          </p:nvPr>
        </p:nvSpPr>
        <p:spPr>
          <a:xfrm>
            <a:off x="1376117" y="1922531"/>
            <a:ext cx="9439766" cy="4214318"/>
          </a:xfrm>
        </p:spPr>
        <p:txBody>
          <a:bodyPr>
            <a:noAutofit/>
          </a:bodyPr>
          <a:lstStyle/>
          <a:p>
            <a:pPr marL="0" lvl="0" indent="0">
              <a:buNone/>
            </a:pPr>
            <a:r>
              <a:rPr lang="en-US" dirty="0"/>
              <a:t>At the end of the course you will be able to:</a:t>
            </a:r>
          </a:p>
          <a:p>
            <a:pPr lvl="0"/>
            <a:r>
              <a:rPr lang="en-US" sz="2400" dirty="0"/>
              <a:t>Define Artificial Intelligence and Outline the brief history of AI.</a:t>
            </a:r>
          </a:p>
          <a:p>
            <a:pPr lvl="0"/>
            <a:r>
              <a:rPr lang="en-US" sz="2400" dirty="0"/>
              <a:t>Make and Use intelligent agents for different types of problems (searching, planning, games, constraint satisfaction problems).</a:t>
            </a:r>
          </a:p>
          <a:p>
            <a:pPr lvl="0"/>
            <a:r>
              <a:rPr lang="en-US" sz="2400" dirty="0"/>
              <a:t>Analyze and Improve the data for better application of AI algorithms using Data Science techniques.</a:t>
            </a:r>
          </a:p>
          <a:p>
            <a:pPr lvl="0"/>
            <a:r>
              <a:rPr lang="en-US" sz="2400" dirty="0"/>
              <a:t>Classify the problem based on data provided and Choose different Machine Learning algorithms.</a:t>
            </a:r>
          </a:p>
          <a:p>
            <a:pPr lvl="0"/>
            <a:r>
              <a:rPr lang="en-US" sz="2400" dirty="0"/>
              <a:t>Develop deep learning models for real-world AI problems in Natural Language Processing &amp; Computer Vision, using Python.</a:t>
            </a:r>
          </a:p>
        </p:txBody>
      </p:sp>
    </p:spTree>
    <p:extLst>
      <p:ext uri="{BB962C8B-B14F-4D97-AF65-F5344CB8AC3E}">
        <p14:creationId xmlns:p14="http://schemas.microsoft.com/office/powerpoint/2010/main" val="133825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DD70-B1AB-5047-9E74-1178D6B4E787}"/>
              </a:ext>
            </a:extLst>
          </p:cNvPr>
          <p:cNvSpPr>
            <a:spLocks noGrp="1"/>
          </p:cNvSpPr>
          <p:nvPr>
            <p:ph type="title"/>
          </p:nvPr>
        </p:nvSpPr>
        <p:spPr/>
        <p:txBody>
          <a:bodyPr/>
          <a:lstStyle/>
          <a:p>
            <a:pPr algn="ctr"/>
            <a:r>
              <a:rPr lang="en-US" u="sng" dirty="0"/>
              <a:t>What this course is NOT?</a:t>
            </a:r>
          </a:p>
        </p:txBody>
      </p:sp>
      <p:sp>
        <p:nvSpPr>
          <p:cNvPr id="3" name="Content Placeholder 2">
            <a:extLst>
              <a:ext uri="{FF2B5EF4-FFF2-40B4-BE49-F238E27FC236}">
                <a16:creationId xmlns:a16="http://schemas.microsoft.com/office/drawing/2014/main" id="{28318B56-E9D4-5541-AA7A-7479F25888B1}"/>
              </a:ext>
            </a:extLst>
          </p:cNvPr>
          <p:cNvSpPr>
            <a:spLocks noGrp="1"/>
          </p:cNvSpPr>
          <p:nvPr>
            <p:ph idx="1"/>
          </p:nvPr>
        </p:nvSpPr>
        <p:spPr>
          <a:xfrm>
            <a:off x="3555542" y="2112011"/>
            <a:ext cx="5080916" cy="3252470"/>
          </a:xfrm>
        </p:spPr>
        <p:txBody>
          <a:bodyPr>
            <a:noAutofit/>
          </a:bodyPr>
          <a:lstStyle/>
          <a:p>
            <a:pPr lvl="0"/>
            <a:r>
              <a:rPr lang="en-US" dirty="0"/>
              <a:t>Deep-dive into all AI subtopics</a:t>
            </a:r>
          </a:p>
          <a:p>
            <a:pPr lvl="1"/>
            <a:r>
              <a:rPr lang="en-US" dirty="0"/>
              <a:t>Machine Learning</a:t>
            </a:r>
          </a:p>
          <a:p>
            <a:pPr lvl="1"/>
            <a:r>
              <a:rPr lang="en-US" dirty="0"/>
              <a:t>Deep Learning</a:t>
            </a:r>
          </a:p>
          <a:p>
            <a:pPr lvl="1"/>
            <a:r>
              <a:rPr lang="en-US" dirty="0"/>
              <a:t>Computer Vision</a:t>
            </a:r>
          </a:p>
          <a:p>
            <a:pPr lvl="1"/>
            <a:r>
              <a:rPr lang="en-US" dirty="0"/>
              <a:t>Natural Language Processing</a:t>
            </a:r>
          </a:p>
          <a:p>
            <a:pPr lvl="1"/>
            <a:r>
              <a:rPr lang="en-US" dirty="0"/>
              <a:t>Robotics</a:t>
            </a:r>
          </a:p>
          <a:p>
            <a:pPr lvl="1"/>
            <a:r>
              <a:rPr lang="en-US" dirty="0"/>
              <a:t>. . .</a:t>
            </a:r>
          </a:p>
        </p:txBody>
      </p:sp>
    </p:spTree>
    <p:extLst>
      <p:ext uri="{BB962C8B-B14F-4D97-AF65-F5344CB8AC3E}">
        <p14:creationId xmlns:p14="http://schemas.microsoft.com/office/powerpoint/2010/main" val="98049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0FD6-03FD-7D49-9644-D55846D11651}"/>
              </a:ext>
            </a:extLst>
          </p:cNvPr>
          <p:cNvSpPr>
            <a:spLocks noGrp="1"/>
          </p:cNvSpPr>
          <p:nvPr>
            <p:ph type="title"/>
          </p:nvPr>
        </p:nvSpPr>
        <p:spPr/>
        <p:txBody>
          <a:bodyPr/>
          <a:lstStyle/>
          <a:p>
            <a:pPr algn="ctr"/>
            <a:r>
              <a:rPr lang="en-US" u="sng" dirty="0"/>
              <a:t>Textbook </a:t>
            </a:r>
          </a:p>
        </p:txBody>
      </p:sp>
      <p:sp>
        <p:nvSpPr>
          <p:cNvPr id="3" name="Content Placeholder 2">
            <a:extLst>
              <a:ext uri="{FF2B5EF4-FFF2-40B4-BE49-F238E27FC236}">
                <a16:creationId xmlns:a16="http://schemas.microsoft.com/office/drawing/2014/main" id="{FBA78717-16F4-A742-A7FB-B443EE45EDE1}"/>
              </a:ext>
            </a:extLst>
          </p:cNvPr>
          <p:cNvSpPr>
            <a:spLocks noGrp="1"/>
          </p:cNvSpPr>
          <p:nvPr>
            <p:ph idx="1"/>
          </p:nvPr>
        </p:nvSpPr>
        <p:spPr>
          <a:xfrm>
            <a:off x="4359963" y="2897811"/>
            <a:ext cx="7298635" cy="963233"/>
          </a:xfrm>
        </p:spPr>
        <p:txBody>
          <a:bodyPr/>
          <a:lstStyle/>
          <a:p>
            <a:pPr marL="0" indent="0">
              <a:buNone/>
            </a:pPr>
            <a:r>
              <a:rPr lang="en-US" u="sng" dirty="0">
                <a:hlinkClick r:id="rId2"/>
              </a:rPr>
              <a:t>Artificial Intelligence: A Modern Approach (3rd Edition) by Stuart Russell and Peter </a:t>
            </a:r>
            <a:r>
              <a:rPr lang="en-US" u="sng" dirty="0" err="1">
                <a:hlinkClick r:id="rId2"/>
              </a:rPr>
              <a:t>Norvig</a:t>
            </a:r>
            <a:endParaRPr lang="en-US" u="sng" dirty="0"/>
          </a:p>
        </p:txBody>
      </p:sp>
      <p:pic>
        <p:nvPicPr>
          <p:cNvPr id="7" name="Image" descr="Image"/>
          <p:cNvPicPr>
            <a:picLocks noChangeAspect="1"/>
          </p:cNvPicPr>
          <p:nvPr/>
        </p:nvPicPr>
        <p:blipFill>
          <a:blip r:embed="rId3"/>
          <a:srcRect l="12990" r="12990"/>
          <a:stretch>
            <a:fillRect/>
          </a:stretch>
        </p:blipFill>
        <p:spPr>
          <a:xfrm>
            <a:off x="689931" y="1844770"/>
            <a:ext cx="2984885" cy="4032548"/>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1261253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6007</TotalTime>
  <Words>1941</Words>
  <Application>Microsoft Office PowerPoint</Application>
  <PresentationFormat>Widescreen</PresentationFormat>
  <Paragraphs>336</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 Light</vt:lpstr>
      <vt:lpstr>Arial</vt:lpstr>
      <vt:lpstr>Calibri</vt:lpstr>
      <vt:lpstr>Office Theme</vt:lpstr>
      <vt:lpstr>Introduction to Artificial Intelligence</vt:lpstr>
      <vt:lpstr>Introduce Yourself!</vt:lpstr>
      <vt:lpstr>PowerPoint Presentation</vt:lpstr>
      <vt:lpstr>PowerPoint Presentation</vt:lpstr>
      <vt:lpstr>Course Description</vt:lpstr>
      <vt:lpstr>What is this course?</vt:lpstr>
      <vt:lpstr>Course Objectives</vt:lpstr>
      <vt:lpstr>What this course is NOT?</vt:lpstr>
      <vt:lpstr>Textbook </vt:lpstr>
      <vt:lpstr>Course Website</vt:lpstr>
      <vt:lpstr>Grading – CS 3793</vt:lpstr>
      <vt:lpstr>Grading – CS 5233</vt:lpstr>
      <vt:lpstr>Assignments</vt:lpstr>
      <vt:lpstr>Quizzes</vt:lpstr>
      <vt:lpstr>Exams</vt:lpstr>
      <vt:lpstr>CS 5233 – Final Paper Presentation</vt:lpstr>
      <vt:lpstr>Help?</vt:lpstr>
      <vt:lpstr>Communications</vt:lpstr>
      <vt:lpstr>Academic Expectations</vt:lpstr>
      <vt:lpstr>Tentative Schedule</vt:lpstr>
      <vt:lpstr>Tentative Schedule</vt:lpstr>
      <vt:lpstr>Questions</vt:lpstr>
      <vt:lpstr>PowerPoint Presentation</vt:lpstr>
      <vt:lpstr>PowerPoint Presentation</vt:lpstr>
      <vt:lpstr>AI Definitions</vt:lpstr>
      <vt:lpstr>AI Definitions</vt:lpstr>
      <vt:lpstr>AI Definitions</vt:lpstr>
      <vt:lpstr>AI Definitions</vt:lpstr>
      <vt:lpstr>PowerPoint Presentation</vt:lpstr>
      <vt:lpstr>PowerPoint Presentation</vt:lpstr>
      <vt:lpstr>PowerPoint Presentation</vt:lpstr>
      <vt:lpstr>Cognitive Modeling</vt:lpstr>
      <vt:lpstr>Laws of Thought</vt:lpstr>
      <vt:lpstr>Rational Agents</vt:lpstr>
      <vt:lpstr>PowerPoint Presentation</vt:lpstr>
      <vt:lpstr>History of AI</vt:lpstr>
      <vt:lpstr>History of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&amp; its Impacts</dc:title>
  <dc:creator>Kevin Desai</dc:creator>
  <cp:lastModifiedBy>Kevin Desai</cp:lastModifiedBy>
  <cp:revision>322</cp:revision>
  <cp:lastPrinted>2019-06-10T21:43:26Z</cp:lastPrinted>
  <dcterms:created xsi:type="dcterms:W3CDTF">2019-06-07T13:44:32Z</dcterms:created>
  <dcterms:modified xsi:type="dcterms:W3CDTF">2020-05-28T00:09:52Z</dcterms:modified>
</cp:coreProperties>
</file>